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43" r:id="rId3"/>
    <p:sldId id="260" r:id="rId4"/>
    <p:sldId id="257" r:id="rId5"/>
    <p:sldId id="342" r:id="rId6"/>
    <p:sldId id="341" r:id="rId7"/>
    <p:sldId id="259" r:id="rId8"/>
    <p:sldId id="262" r:id="rId9"/>
    <p:sldId id="261" r:id="rId10"/>
    <p:sldId id="263" r:id="rId11"/>
    <p:sldId id="264" r:id="rId12"/>
    <p:sldId id="265" r:id="rId13"/>
    <p:sldId id="266" r:id="rId14"/>
    <p:sldId id="270" r:id="rId15"/>
    <p:sldId id="269" r:id="rId16"/>
    <p:sldId id="268"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340" r:id="rId38"/>
    <p:sldId id="344" r:id="rId39"/>
    <p:sldId id="345" r:id="rId40"/>
    <p:sldId id="346" r:id="rId41"/>
    <p:sldId id="292" r:id="rId42"/>
    <p:sldId id="293" r:id="rId43"/>
    <p:sldId id="347" r:id="rId44"/>
    <p:sldId id="295" r:id="rId45"/>
    <p:sldId id="348" r:id="rId46"/>
    <p:sldId id="302" r:id="rId47"/>
    <p:sldId id="303" r:id="rId48"/>
    <p:sldId id="301" r:id="rId49"/>
    <p:sldId id="349" r:id="rId50"/>
    <p:sldId id="350" r:id="rId51"/>
    <p:sldId id="294" r:id="rId52"/>
    <p:sldId id="299" r:id="rId53"/>
    <p:sldId id="300" r:id="rId54"/>
    <p:sldId id="351" r:id="rId55"/>
    <p:sldId id="353" r:id="rId56"/>
    <p:sldId id="352" r:id="rId57"/>
    <p:sldId id="304" r:id="rId58"/>
    <p:sldId id="334" r:id="rId59"/>
    <p:sldId id="305" r:id="rId60"/>
    <p:sldId id="306" r:id="rId61"/>
    <p:sldId id="354" r:id="rId62"/>
    <p:sldId id="314" r:id="rId63"/>
    <p:sldId id="307" r:id="rId64"/>
    <p:sldId id="308" r:id="rId65"/>
    <p:sldId id="310" r:id="rId66"/>
    <p:sldId id="311" r:id="rId67"/>
    <p:sldId id="312" r:id="rId68"/>
    <p:sldId id="315" r:id="rId69"/>
    <p:sldId id="316" r:id="rId70"/>
    <p:sldId id="317" r:id="rId71"/>
    <p:sldId id="318" r:id="rId72"/>
    <p:sldId id="319" r:id="rId73"/>
    <p:sldId id="320" r:id="rId74"/>
    <p:sldId id="321" r:id="rId75"/>
    <p:sldId id="322" r:id="rId76"/>
    <p:sldId id="365" r:id="rId77"/>
    <p:sldId id="367" r:id="rId78"/>
    <p:sldId id="374" r:id="rId79"/>
    <p:sldId id="323" r:id="rId80"/>
    <p:sldId id="366" r:id="rId81"/>
    <p:sldId id="369" r:id="rId82"/>
    <p:sldId id="370" r:id="rId83"/>
    <p:sldId id="368" r:id="rId84"/>
    <p:sldId id="371" r:id="rId85"/>
    <p:sldId id="372" r:id="rId86"/>
    <p:sldId id="373" r:id="rId87"/>
    <p:sldId id="324" r:id="rId88"/>
    <p:sldId id="325" r:id="rId89"/>
    <p:sldId id="326" r:id="rId90"/>
    <p:sldId id="375" r:id="rId91"/>
    <p:sldId id="376" r:id="rId92"/>
    <p:sldId id="377" r:id="rId93"/>
    <p:sldId id="378" r:id="rId94"/>
    <p:sldId id="380" r:id="rId95"/>
    <p:sldId id="379" r:id="rId96"/>
    <p:sldId id="381" r:id="rId97"/>
    <p:sldId id="382" r:id="rId98"/>
    <p:sldId id="383" r:id="rId99"/>
    <p:sldId id="384" r:id="rId100"/>
    <p:sldId id="385" r:id="rId101"/>
    <p:sldId id="387" r:id="rId102"/>
    <p:sldId id="388" r:id="rId103"/>
    <p:sldId id="389" r:id="rId104"/>
    <p:sldId id="392" r:id="rId105"/>
    <p:sldId id="390" r:id="rId106"/>
    <p:sldId id="393" r:id="rId107"/>
    <p:sldId id="394" r:id="rId108"/>
    <p:sldId id="395" r:id="rId109"/>
    <p:sldId id="396" r:id="rId110"/>
    <p:sldId id="327" r:id="rId111"/>
    <p:sldId id="328" r:id="rId112"/>
    <p:sldId id="329" r:id="rId113"/>
    <p:sldId id="397" r:id="rId114"/>
    <p:sldId id="416" r:id="rId115"/>
    <p:sldId id="407" r:id="rId116"/>
    <p:sldId id="408" r:id="rId117"/>
    <p:sldId id="409" r:id="rId118"/>
    <p:sldId id="410" r:id="rId119"/>
    <p:sldId id="411" r:id="rId120"/>
    <p:sldId id="412" r:id="rId121"/>
    <p:sldId id="413" r:id="rId122"/>
    <p:sldId id="414" r:id="rId123"/>
    <p:sldId id="415" r:id="rId124"/>
    <p:sldId id="417" r:id="rId125"/>
    <p:sldId id="418" r:id="rId126"/>
    <p:sldId id="419" r:id="rId127"/>
    <p:sldId id="420" r:id="rId128"/>
    <p:sldId id="423" r:id="rId129"/>
    <p:sldId id="421" r:id="rId130"/>
    <p:sldId id="422" r:id="rId131"/>
    <p:sldId id="424" r:id="rId132"/>
    <p:sldId id="331" r:id="rId133"/>
    <p:sldId id="332" r:id="rId134"/>
    <p:sldId id="425" r:id="rId135"/>
    <p:sldId id="333" r:id="rId136"/>
    <p:sldId id="426" r:id="rId137"/>
    <p:sldId id="427" r:id="rId138"/>
    <p:sldId id="335" r:id="rId139"/>
    <p:sldId id="309" r:id="rId140"/>
    <p:sldId id="360" r:id="rId141"/>
    <p:sldId id="359" r:id="rId142"/>
    <p:sldId id="336" r:id="rId143"/>
    <p:sldId id="338" r:id="rId144"/>
    <p:sldId id="363" r:id="rId145"/>
    <p:sldId id="358" r:id="rId146"/>
    <p:sldId id="337" r:id="rId147"/>
    <p:sldId id="357" r:id="rId148"/>
    <p:sldId id="361" r:id="rId149"/>
    <p:sldId id="362" r:id="rId150"/>
    <p:sldId id="339" r:id="rId151"/>
    <p:sldId id="364" r:id="rId152"/>
    <p:sldId id="398" r:id="rId153"/>
    <p:sldId id="399" r:id="rId154"/>
    <p:sldId id="401" r:id="rId155"/>
    <p:sldId id="402" r:id="rId156"/>
    <p:sldId id="403" r:id="rId157"/>
    <p:sldId id="400" r:id="rId158"/>
    <p:sldId id="405" r:id="rId159"/>
    <p:sldId id="404" r:id="rId160"/>
    <p:sldId id="406" r:id="rId1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6" autoAdjust="0"/>
    <p:restoredTop sz="94660"/>
  </p:normalViewPr>
  <p:slideViewPr>
    <p:cSldViewPr snapToGrid="0">
      <p:cViewPr varScale="1">
        <p:scale>
          <a:sx n="74" d="100"/>
          <a:sy n="74" d="100"/>
        </p:scale>
        <p:origin x="58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6.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10/12/2020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10/12/2020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0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2.wmf"/><Relationship Id="rId4" Type="http://schemas.openxmlformats.org/officeDocument/2006/relationships/package" Target="../embeddings/Microsoft_Word_Document1.docx"/></Relationships>
</file>

<file path=ppt/slides/_rels/slide1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6.w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hyperlink" Target="https://www.javatpoint.com/unsupervised-machine-learning" TargetMode="Externa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ml-cheatsheet.readthedocs.io/en/latest/activation_functions.html#activation-sigmoid"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sz="8800" dirty="0" smtClean="0">
                <a:solidFill>
                  <a:srgbClr val="FFC000"/>
                </a:solidFill>
              </a:rPr>
              <a:t>DATA science</a:t>
            </a:r>
            <a:endParaRPr lang="en-US" sz="8800" dirty="0">
              <a:solidFill>
                <a:srgbClr val="FFC000"/>
              </a:solidFill>
            </a:endParaRPr>
          </a:p>
        </p:txBody>
      </p:sp>
    </p:spTree>
    <p:extLst>
      <p:ext uri="{BB962C8B-B14F-4D97-AF65-F5344CB8AC3E}">
        <p14:creationId xmlns:p14="http://schemas.microsoft.com/office/powerpoint/2010/main" val="2843698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57910"/>
            <a:ext cx="9905998" cy="1478570"/>
          </a:xfrm>
        </p:spPr>
        <p:txBody>
          <a:bodyPr/>
          <a:lstStyle/>
          <a:p>
            <a:r>
              <a:rPr lang="en-US" sz="4400" dirty="0" smtClean="0">
                <a:solidFill>
                  <a:srgbClr val="FFC000"/>
                </a:solidFill>
                <a:latin typeface="Verdana" panose="020B0604030504040204" pitchFamily="34" charset="0"/>
                <a:ea typeface="Verdana" panose="020B0604030504040204" pitchFamily="34" charset="0"/>
                <a:cs typeface="Verdana" panose="020B0604030504040204" pitchFamily="34" charset="0"/>
              </a:rPr>
              <a:t>Data frame</a:t>
            </a:r>
            <a:endParaRPr lang="en-US" sz="4400" dirty="0">
              <a:solidFill>
                <a:srgbClr val="FFC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1043190" y="1777285"/>
            <a:ext cx="10004222" cy="3861517"/>
          </a:xfrm>
        </p:spPr>
        <p:txBody>
          <a:bodyPr>
            <a:normAutofit/>
          </a:bodyPr>
          <a:lstStyle/>
          <a:p>
            <a:pPr marL="0" indent="0">
              <a:buNone/>
            </a:pPr>
            <a:r>
              <a:rPr lang="en-US"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A </a:t>
            </a:r>
            <a:r>
              <a:rPr lang="en-US"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Data frame is a two-dimensional data </a:t>
            </a:r>
            <a:r>
              <a:rPr lang="en-US"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structure </a:t>
            </a:r>
            <a:r>
              <a:rPr lang="en-US"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with labeled axes (rows and columns</a:t>
            </a:r>
            <a:r>
              <a:rPr lang="en-US"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a:t>
            </a:r>
          </a:p>
          <a:p>
            <a:pPr marL="0" indent="0">
              <a:buNone/>
            </a:pPr>
            <a:r>
              <a:rPr lang="en-US"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We can create a </a:t>
            </a:r>
            <a:r>
              <a:rPr lang="en-US"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Data Frame </a:t>
            </a:r>
            <a:r>
              <a:rPr lang="en-US"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using following ways:</a:t>
            </a:r>
          </a:p>
          <a:p>
            <a:r>
              <a:rPr lang="en-US"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dictionary</a:t>
            </a:r>
            <a:endParaRPr lang="en-US"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endParaRPr>
          </a:p>
          <a:p>
            <a:r>
              <a:rPr lang="en-US"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Lists</a:t>
            </a:r>
          </a:p>
          <a:p>
            <a:r>
              <a:rPr lang="en-US" dirty="0" err="1">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Numpy</a:t>
            </a:r>
            <a:r>
              <a:rPr lang="en-US"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 </a:t>
            </a:r>
            <a:r>
              <a:rPr lang="en-US" dirty="0" err="1">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ndarrrays</a:t>
            </a:r>
            <a:endParaRPr lang="en-US"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endParaRPr>
          </a:p>
          <a:p>
            <a:r>
              <a:rPr lang="en-US"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Series</a:t>
            </a:r>
          </a:p>
          <a:p>
            <a:pPr marL="0" indent="0">
              <a:buNone/>
            </a:pPr>
            <a:endParaRPr lang="en-US"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p:cNvPicPr>
            <a:picLocks noChangeAspect="1"/>
          </p:cNvPicPr>
          <p:nvPr/>
        </p:nvPicPr>
        <p:blipFill>
          <a:blip r:embed="rId2"/>
          <a:stretch>
            <a:fillRect/>
          </a:stretch>
        </p:blipFill>
        <p:spPr>
          <a:xfrm>
            <a:off x="4908932" y="3348506"/>
            <a:ext cx="6138479" cy="2931407"/>
          </a:xfrm>
          <a:prstGeom prst="rect">
            <a:avLst/>
          </a:prstGeom>
        </p:spPr>
      </p:pic>
    </p:spTree>
    <p:extLst>
      <p:ext uri="{BB962C8B-B14F-4D97-AF65-F5344CB8AC3E}">
        <p14:creationId xmlns:p14="http://schemas.microsoft.com/office/powerpoint/2010/main" val="118708814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0917" y="618518"/>
            <a:ext cx="9656493" cy="1171645"/>
          </a:xfrm>
        </p:spPr>
        <p:txBody>
          <a:bodyPr/>
          <a:lstStyle/>
          <a:p>
            <a:r>
              <a:rPr lang="en-US" dirty="0" smtClean="0">
                <a:solidFill>
                  <a:schemeClr val="accent2"/>
                </a:solidFill>
              </a:rPr>
              <a:t>Example</a:t>
            </a:r>
            <a:endParaRPr lang="en-US" dirty="0">
              <a:solidFill>
                <a:schemeClr val="accent2"/>
              </a:solidFill>
            </a:endParaRPr>
          </a:p>
        </p:txBody>
      </p:sp>
      <p:pic>
        <p:nvPicPr>
          <p:cNvPr id="4" name="Content Placeholder 3"/>
          <p:cNvPicPr>
            <a:picLocks noGrp="1" noChangeAspect="1"/>
          </p:cNvPicPr>
          <p:nvPr>
            <p:ph idx="1"/>
          </p:nvPr>
        </p:nvPicPr>
        <p:blipFill>
          <a:blip r:embed="rId2"/>
          <a:stretch>
            <a:fillRect/>
          </a:stretch>
        </p:blipFill>
        <p:spPr>
          <a:xfrm>
            <a:off x="1519705" y="2006936"/>
            <a:ext cx="4507605" cy="4616550"/>
          </a:xfrm>
          <a:prstGeom prst="rect">
            <a:avLst/>
          </a:prstGeom>
        </p:spPr>
      </p:pic>
    </p:spTree>
    <p:extLst>
      <p:ext uri="{BB962C8B-B14F-4D97-AF65-F5344CB8AC3E}">
        <p14:creationId xmlns:p14="http://schemas.microsoft.com/office/powerpoint/2010/main" val="40339927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11240" y="1146219"/>
            <a:ext cx="10804778" cy="4979831"/>
          </a:xfrm>
          <a:prstGeom prst="rect">
            <a:avLst/>
          </a:prstGeom>
        </p:spPr>
      </p:pic>
    </p:spTree>
    <p:extLst>
      <p:ext uri="{BB962C8B-B14F-4D97-AF65-F5344CB8AC3E}">
        <p14:creationId xmlns:p14="http://schemas.microsoft.com/office/powerpoint/2010/main" val="280652298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02905" y="1326523"/>
            <a:ext cx="9646521" cy="4597757"/>
          </a:xfrm>
          <a:prstGeom prst="rect">
            <a:avLst/>
          </a:prstGeom>
        </p:spPr>
      </p:pic>
    </p:spTree>
    <p:extLst>
      <p:ext uri="{BB962C8B-B14F-4D97-AF65-F5344CB8AC3E}">
        <p14:creationId xmlns:p14="http://schemas.microsoft.com/office/powerpoint/2010/main" val="19821504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42433" y="515155"/>
            <a:ext cx="9890975" cy="5999199"/>
          </a:xfrm>
          <a:prstGeom prst="rect">
            <a:avLst/>
          </a:prstGeom>
        </p:spPr>
      </p:pic>
    </p:spTree>
    <p:extLst>
      <p:ext uri="{BB962C8B-B14F-4D97-AF65-F5344CB8AC3E}">
        <p14:creationId xmlns:p14="http://schemas.microsoft.com/office/powerpoint/2010/main" val="19079578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759352"/>
          </a:xfrm>
        </p:spPr>
        <p:txBody>
          <a:bodyPr>
            <a:normAutofit fontScale="90000"/>
          </a:bodyPr>
          <a:lstStyle/>
          <a:p>
            <a:pPr algn="ctr"/>
            <a:r>
              <a:rPr lang="en-US" dirty="0">
                <a:solidFill>
                  <a:schemeClr val="accent2"/>
                </a:solidFill>
              </a:rPr>
              <a:t>Bootstrap Sampling Method</a:t>
            </a:r>
            <a:br>
              <a:rPr lang="en-US" dirty="0">
                <a:solidFill>
                  <a:schemeClr val="accent2"/>
                </a:solidFill>
              </a:rPr>
            </a:br>
            <a:endParaRPr lang="en-US" dirty="0"/>
          </a:p>
        </p:txBody>
      </p:sp>
      <p:sp>
        <p:nvSpPr>
          <p:cNvPr id="4" name="Content Placeholder 3"/>
          <p:cNvSpPr>
            <a:spLocks noGrp="1"/>
          </p:cNvSpPr>
          <p:nvPr>
            <p:ph idx="1"/>
          </p:nvPr>
        </p:nvSpPr>
        <p:spPr>
          <a:xfrm>
            <a:off x="875763" y="1377870"/>
            <a:ext cx="10171649" cy="1993366"/>
          </a:xfrm>
          <a:prstGeom prst="rect">
            <a:avLst/>
          </a:prstGeom>
        </p:spPr>
        <p:txBody>
          <a:bodyPr wrap="square">
            <a:spAutoFit/>
          </a:bodyPr>
          <a:lstStyle/>
          <a:p>
            <a:r>
              <a:rPr lang="en-US" dirty="0"/>
              <a:t>Bootstrap sampling method is a resampling method that uses random sampling with replacement.</a:t>
            </a:r>
          </a:p>
          <a:p>
            <a:r>
              <a:rPr lang="en-US" dirty="0" smtClean="0"/>
              <a:t> </a:t>
            </a:r>
            <a:r>
              <a:rPr lang="en-US" dirty="0"/>
              <a:t>This means that it is very much possible for an already chosen observation to be chosen again</a:t>
            </a:r>
          </a:p>
        </p:txBody>
      </p:sp>
      <p:pic>
        <p:nvPicPr>
          <p:cNvPr id="5" name="Picture 4"/>
          <p:cNvPicPr>
            <a:picLocks noChangeAspect="1"/>
          </p:cNvPicPr>
          <p:nvPr/>
        </p:nvPicPr>
        <p:blipFill>
          <a:blip r:embed="rId2"/>
          <a:stretch>
            <a:fillRect/>
          </a:stretch>
        </p:blipFill>
        <p:spPr>
          <a:xfrm>
            <a:off x="1641917" y="3549868"/>
            <a:ext cx="3573819" cy="1385969"/>
          </a:xfrm>
          <a:prstGeom prst="rect">
            <a:avLst/>
          </a:prstGeom>
        </p:spPr>
      </p:pic>
      <p:pic>
        <p:nvPicPr>
          <p:cNvPr id="6" name="Picture 5"/>
          <p:cNvPicPr>
            <a:picLocks noChangeAspect="1"/>
          </p:cNvPicPr>
          <p:nvPr/>
        </p:nvPicPr>
        <p:blipFill>
          <a:blip r:embed="rId3"/>
          <a:stretch>
            <a:fillRect/>
          </a:stretch>
        </p:blipFill>
        <p:spPr>
          <a:xfrm>
            <a:off x="6691781" y="3549868"/>
            <a:ext cx="3644900" cy="1333500"/>
          </a:xfrm>
          <a:prstGeom prst="rect">
            <a:avLst/>
          </a:prstGeom>
        </p:spPr>
      </p:pic>
      <p:pic>
        <p:nvPicPr>
          <p:cNvPr id="7" name="Picture 6"/>
          <p:cNvPicPr>
            <a:picLocks noChangeAspect="1"/>
          </p:cNvPicPr>
          <p:nvPr/>
        </p:nvPicPr>
        <p:blipFill>
          <a:blip r:embed="rId4"/>
          <a:stretch>
            <a:fillRect/>
          </a:stretch>
        </p:blipFill>
        <p:spPr>
          <a:xfrm>
            <a:off x="3765448" y="5114469"/>
            <a:ext cx="4121842" cy="1527440"/>
          </a:xfrm>
          <a:prstGeom prst="rect">
            <a:avLst/>
          </a:prstGeom>
        </p:spPr>
      </p:pic>
    </p:spTree>
    <p:extLst>
      <p:ext uri="{BB962C8B-B14F-4D97-AF65-F5344CB8AC3E}">
        <p14:creationId xmlns:p14="http://schemas.microsoft.com/office/powerpoint/2010/main" val="20139578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773065"/>
            <a:ext cx="9596905" cy="1133007"/>
          </a:xfrm>
        </p:spPr>
        <p:txBody>
          <a:bodyPr>
            <a:normAutofit/>
          </a:bodyPr>
          <a:lstStyle/>
          <a:p>
            <a:pPr algn="ctr"/>
            <a:r>
              <a:rPr lang="en-US" dirty="0">
                <a:solidFill>
                  <a:schemeClr val="accent2"/>
                </a:solidFill>
              </a:rPr>
              <a:t>Ensemble Learning</a:t>
            </a:r>
            <a:br>
              <a:rPr lang="en-US" dirty="0">
                <a:solidFill>
                  <a:schemeClr val="accent2"/>
                </a:solidFill>
              </a:rPr>
            </a:br>
            <a:endParaRPr lang="en-US" dirty="0">
              <a:solidFill>
                <a:schemeClr val="accent2"/>
              </a:solidFill>
            </a:endParaRPr>
          </a:p>
        </p:txBody>
      </p:sp>
      <p:sp>
        <p:nvSpPr>
          <p:cNvPr id="3" name="Content Placeholder 2"/>
          <p:cNvSpPr>
            <a:spLocks noGrp="1"/>
          </p:cNvSpPr>
          <p:nvPr>
            <p:ph idx="1"/>
          </p:nvPr>
        </p:nvSpPr>
        <p:spPr>
          <a:xfrm>
            <a:off x="1141412" y="1751527"/>
            <a:ext cx="9905999" cy="4039674"/>
          </a:xfrm>
        </p:spPr>
        <p:txBody>
          <a:bodyPr/>
          <a:lstStyle/>
          <a:p>
            <a:r>
              <a:rPr lang="en-US" b="1" dirty="0"/>
              <a:t>Ensemble learning</a:t>
            </a:r>
            <a:r>
              <a:rPr lang="en-US" dirty="0"/>
              <a:t> is a method where multiple learning algorithms are used in conjunction. The purpose of doing so is that it allows you to achieve higher predictive performance than if you were to use an individual algorithm by itself</a:t>
            </a:r>
            <a:r>
              <a:rPr lang="en-US" dirty="0" smtClean="0"/>
              <a:t>.</a:t>
            </a:r>
          </a:p>
          <a:p>
            <a:endParaRPr lang="en-US" dirty="0"/>
          </a:p>
        </p:txBody>
      </p:sp>
      <p:pic>
        <p:nvPicPr>
          <p:cNvPr id="5" name="Picture 4"/>
          <p:cNvPicPr>
            <a:picLocks noChangeAspect="1"/>
          </p:cNvPicPr>
          <p:nvPr/>
        </p:nvPicPr>
        <p:blipFill>
          <a:blip r:embed="rId2"/>
          <a:stretch>
            <a:fillRect/>
          </a:stretch>
        </p:blipFill>
        <p:spPr>
          <a:xfrm>
            <a:off x="2356834" y="3803146"/>
            <a:ext cx="6860771" cy="2313649"/>
          </a:xfrm>
          <a:prstGeom prst="rect">
            <a:avLst/>
          </a:prstGeom>
        </p:spPr>
      </p:pic>
    </p:spTree>
    <p:extLst>
      <p:ext uri="{BB962C8B-B14F-4D97-AF65-F5344CB8AC3E}">
        <p14:creationId xmlns:p14="http://schemas.microsoft.com/office/powerpoint/2010/main" val="10391073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7832" y="811369"/>
            <a:ext cx="9373157" cy="1272840"/>
          </a:xfrm>
        </p:spPr>
        <p:txBody>
          <a:bodyPr>
            <a:normAutofit/>
          </a:bodyPr>
          <a:lstStyle/>
          <a:p>
            <a:r>
              <a:rPr lang="en-US" sz="3200" dirty="0">
                <a:solidFill>
                  <a:schemeClr val="accent2"/>
                </a:solidFill>
              </a:rPr>
              <a:t>ensemble methods: bagging and boosting</a:t>
            </a:r>
            <a:r>
              <a:rPr lang="en-US" sz="3200" dirty="0"/>
              <a:t>.</a:t>
            </a:r>
          </a:p>
        </p:txBody>
      </p:sp>
      <p:sp>
        <p:nvSpPr>
          <p:cNvPr id="3" name="Content Placeholder 2"/>
          <p:cNvSpPr>
            <a:spLocks noGrp="1"/>
          </p:cNvSpPr>
          <p:nvPr>
            <p:ph idx="1"/>
          </p:nvPr>
        </p:nvSpPr>
        <p:spPr>
          <a:xfrm>
            <a:off x="1056068" y="1970468"/>
            <a:ext cx="9991343" cy="3820733"/>
          </a:xfrm>
        </p:spPr>
        <p:txBody>
          <a:bodyPr/>
          <a:lstStyle/>
          <a:p>
            <a:r>
              <a:rPr lang="en-US" dirty="0"/>
              <a:t>Bagging, also known as bootstrap aggregating, is the process in which multiple models of the same learning algorithm are trained with bootstrapped samples of the original dataset. </a:t>
            </a:r>
          </a:p>
        </p:txBody>
      </p:sp>
      <p:pic>
        <p:nvPicPr>
          <p:cNvPr id="4" name="Picture 3"/>
          <p:cNvPicPr>
            <a:picLocks noChangeAspect="1"/>
          </p:cNvPicPr>
          <p:nvPr/>
        </p:nvPicPr>
        <p:blipFill>
          <a:blip r:embed="rId2"/>
          <a:stretch>
            <a:fillRect/>
          </a:stretch>
        </p:blipFill>
        <p:spPr>
          <a:xfrm>
            <a:off x="2665927" y="3737086"/>
            <a:ext cx="5903017" cy="2371725"/>
          </a:xfrm>
          <a:prstGeom prst="rect">
            <a:avLst/>
          </a:prstGeom>
        </p:spPr>
      </p:pic>
    </p:spTree>
    <p:extLst>
      <p:ext uri="{BB962C8B-B14F-4D97-AF65-F5344CB8AC3E}">
        <p14:creationId xmlns:p14="http://schemas.microsoft.com/office/powerpoint/2010/main" val="31780489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3342" y="1197735"/>
            <a:ext cx="9914070" cy="4593466"/>
          </a:xfrm>
        </p:spPr>
        <p:txBody>
          <a:bodyPr/>
          <a:lstStyle/>
          <a:p>
            <a:r>
              <a:rPr lang="en-US" dirty="0"/>
              <a:t>Boosting is a variation of bagging where each individual model is built sequentially, iterating over the previous one. Specifically, any data points that are falsely classified by the previous model is emphasized in the following </a:t>
            </a:r>
            <a:r>
              <a:rPr lang="en-US" dirty="0" smtClean="0"/>
              <a:t>model</a:t>
            </a:r>
          </a:p>
          <a:p>
            <a:endParaRPr lang="en-US" dirty="0"/>
          </a:p>
        </p:txBody>
      </p:sp>
      <p:pic>
        <p:nvPicPr>
          <p:cNvPr id="4" name="Picture 3"/>
          <p:cNvPicPr>
            <a:picLocks noChangeAspect="1"/>
          </p:cNvPicPr>
          <p:nvPr/>
        </p:nvPicPr>
        <p:blipFill>
          <a:blip r:embed="rId2"/>
          <a:stretch>
            <a:fillRect/>
          </a:stretch>
        </p:blipFill>
        <p:spPr>
          <a:xfrm>
            <a:off x="2511381" y="3128426"/>
            <a:ext cx="6280696" cy="2564036"/>
          </a:xfrm>
          <a:prstGeom prst="rect">
            <a:avLst/>
          </a:prstGeom>
        </p:spPr>
      </p:pic>
    </p:spTree>
    <p:extLst>
      <p:ext uri="{BB962C8B-B14F-4D97-AF65-F5344CB8AC3E}">
        <p14:creationId xmlns:p14="http://schemas.microsoft.com/office/powerpoint/2010/main" val="32197235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7017" y="1528269"/>
            <a:ext cx="9905999" cy="2309635"/>
          </a:xfrm>
        </p:spPr>
        <p:txBody>
          <a:bodyPr/>
          <a:lstStyle/>
          <a:p>
            <a:r>
              <a:rPr lang="en-US" dirty="0"/>
              <a:t>Once the first model is built, the falsely classified/predicted points are taken in addition to the second bootstrapped sample to train the second model. Then, the ensemble model (models 1 and 2) are used against the test dataset and the process continues.</a:t>
            </a:r>
          </a:p>
        </p:txBody>
      </p:sp>
    </p:spTree>
    <p:extLst>
      <p:ext uri="{BB962C8B-B14F-4D97-AF65-F5344CB8AC3E}">
        <p14:creationId xmlns:p14="http://schemas.microsoft.com/office/powerpoint/2010/main" val="19443269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12590" y="1262130"/>
            <a:ext cx="10862719" cy="4932608"/>
          </a:xfrm>
          <a:prstGeom prst="rect">
            <a:avLst/>
          </a:prstGeom>
        </p:spPr>
      </p:pic>
    </p:spTree>
    <p:extLst>
      <p:ext uri="{BB962C8B-B14F-4D97-AF65-F5344CB8AC3E}">
        <p14:creationId xmlns:p14="http://schemas.microsoft.com/office/powerpoint/2010/main" val="1288326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latin typeface="Verdana" panose="020B0604030504040204" pitchFamily="34" charset="0"/>
                <a:ea typeface="Verdana" panose="020B0604030504040204" pitchFamily="34" charset="0"/>
                <a:cs typeface="Verdana" panose="020B0604030504040204" pitchFamily="34" charset="0"/>
              </a:rPr>
              <a:t>Data series</a:t>
            </a:r>
            <a:endParaRPr lang="en-US" dirty="0">
              <a:solidFill>
                <a:srgbClr val="FFC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1141413" y="1854558"/>
            <a:ext cx="9905998" cy="3936643"/>
          </a:xfrm>
        </p:spPr>
        <p:txBody>
          <a:bodyPr>
            <a:noAutofit/>
          </a:bodyPr>
          <a:lstStyle/>
          <a:p>
            <a:r>
              <a:rPr lang="en-US"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The Pandas Series can be defined as a one-dimensional array that is capable of storing </a:t>
            </a:r>
            <a:r>
              <a:rPr lang="en-US"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various </a:t>
            </a:r>
            <a:r>
              <a:rPr lang="en-US"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data types</a:t>
            </a:r>
            <a:r>
              <a:rPr lang="en-US"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a:t>
            </a:r>
          </a:p>
          <a:p>
            <a:pPr marL="0" indent="0">
              <a:buNone/>
            </a:pPr>
            <a:r>
              <a:rPr lang="en-US"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The </a:t>
            </a:r>
            <a:r>
              <a:rPr lang="en-US"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syntax that is used for creating an Empty Series</a:t>
            </a:r>
            <a:r>
              <a:rPr lang="en-US"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a:t>
            </a:r>
          </a:p>
          <a:p>
            <a:pPr marL="0" indent="0">
              <a:buNone/>
            </a:pPr>
            <a:r>
              <a:rPr lang="en-US"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       &lt;</a:t>
            </a:r>
            <a:r>
              <a:rPr lang="en-US"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series object&gt; = </a:t>
            </a:r>
            <a:r>
              <a:rPr lang="en-US" dirty="0" err="1">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pandas.Series</a:t>
            </a:r>
            <a:r>
              <a:rPr lang="en-US"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 </a:t>
            </a:r>
            <a:endParaRPr lang="en-US"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We can create Series by using various inputs:</a:t>
            </a:r>
          </a:p>
          <a:p>
            <a:r>
              <a:rPr lang="en-US"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Array</a:t>
            </a:r>
          </a:p>
          <a:p>
            <a:r>
              <a:rPr lang="en-US"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Dictionary</a:t>
            </a:r>
            <a:endParaRPr lang="en-US"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endParaRPr>
          </a:p>
          <a:p>
            <a:r>
              <a:rPr lang="en-US"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Scalar value</a:t>
            </a:r>
          </a:p>
          <a:p>
            <a:pPr marL="0" indent="0">
              <a:buNone/>
            </a:pPr>
            <a:endParaRPr lang="en-US"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709859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FFC000"/>
                </a:solidFill>
              </a:rPr>
              <a:t>6.Random forest</a:t>
            </a:r>
            <a:endParaRPr lang="en-US" dirty="0">
              <a:solidFill>
                <a:srgbClr val="FFC000"/>
              </a:solidFill>
            </a:endParaRPr>
          </a:p>
        </p:txBody>
      </p:sp>
      <p:sp>
        <p:nvSpPr>
          <p:cNvPr id="3" name="Content Placeholder 2"/>
          <p:cNvSpPr>
            <a:spLocks noGrp="1"/>
          </p:cNvSpPr>
          <p:nvPr>
            <p:ph idx="1"/>
          </p:nvPr>
        </p:nvSpPr>
        <p:spPr/>
        <p:txBody>
          <a:bodyPr/>
          <a:lstStyle/>
          <a:p>
            <a:r>
              <a:rPr lang="en-US" b="1" i="1" dirty="0"/>
              <a:t>"Random Forest is a classifier that contains a number of decision trees on various subsets of the given dataset and takes the average to improve the predictive accuracy of that dataset."</a:t>
            </a:r>
            <a:r>
              <a:rPr lang="en-US" dirty="0"/>
              <a:t> </a:t>
            </a:r>
            <a:endParaRPr lang="en-US" dirty="0" smtClean="0"/>
          </a:p>
          <a:p>
            <a:r>
              <a:rPr lang="en-US" dirty="0"/>
              <a:t>Instead of relying on one decision tree, the random forest takes the prediction from each tree and based on the majority votes of predictions, and it predicts the final output.</a:t>
            </a:r>
          </a:p>
        </p:txBody>
      </p:sp>
    </p:spTree>
    <p:extLst>
      <p:ext uri="{BB962C8B-B14F-4D97-AF65-F5344CB8AC3E}">
        <p14:creationId xmlns:p14="http://schemas.microsoft.com/office/powerpoint/2010/main" val="24269817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25769" y="480632"/>
            <a:ext cx="9028090" cy="6164814"/>
          </a:xfrm>
          <a:prstGeom prst="rect">
            <a:avLst/>
          </a:prstGeom>
        </p:spPr>
      </p:pic>
    </p:spTree>
    <p:extLst>
      <p:ext uri="{BB962C8B-B14F-4D97-AF65-F5344CB8AC3E}">
        <p14:creationId xmlns:p14="http://schemas.microsoft.com/office/powerpoint/2010/main" val="18145995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FFC000"/>
                </a:solidFill>
              </a:rPr>
              <a:t>Working of random forest</a:t>
            </a:r>
            <a:endParaRPr lang="en-US" sz="3200" dirty="0">
              <a:solidFill>
                <a:srgbClr val="FFC000"/>
              </a:solidFill>
            </a:endParaRPr>
          </a:p>
        </p:txBody>
      </p:sp>
      <p:sp>
        <p:nvSpPr>
          <p:cNvPr id="3" name="Content Placeholder 2"/>
          <p:cNvSpPr>
            <a:spLocks noGrp="1"/>
          </p:cNvSpPr>
          <p:nvPr>
            <p:ph idx="1"/>
          </p:nvPr>
        </p:nvSpPr>
        <p:spPr>
          <a:xfrm>
            <a:off x="924875" y="1815921"/>
            <a:ext cx="10537322" cy="4327302"/>
          </a:xfrm>
        </p:spPr>
        <p:txBody>
          <a:bodyPr>
            <a:normAutofit fontScale="92500" lnSpcReduction="10000"/>
          </a:bodyPr>
          <a:lstStyle/>
          <a:p>
            <a:r>
              <a:rPr lang="en-US" dirty="0"/>
              <a:t>Random Forest works in two-phase first is to create the random forest by combining N decision tree, and second is to make predictions for each tree created in the first phase.</a:t>
            </a:r>
          </a:p>
          <a:p>
            <a:r>
              <a:rPr lang="en-US" dirty="0"/>
              <a:t>The Working process can be explained in the below steps and diagram:</a:t>
            </a:r>
          </a:p>
          <a:p>
            <a:r>
              <a:rPr lang="en-US" b="1" dirty="0"/>
              <a:t>Step-1:</a:t>
            </a:r>
            <a:r>
              <a:rPr lang="en-US" dirty="0"/>
              <a:t> Select random K data points from the training set.</a:t>
            </a:r>
          </a:p>
          <a:p>
            <a:r>
              <a:rPr lang="en-US" b="1" dirty="0"/>
              <a:t>Step-2:</a:t>
            </a:r>
            <a:r>
              <a:rPr lang="en-US" dirty="0"/>
              <a:t> Build the decision trees associated with the selected data points (Subsets).</a:t>
            </a:r>
          </a:p>
          <a:p>
            <a:r>
              <a:rPr lang="en-US" b="1" dirty="0"/>
              <a:t>Step-3:</a:t>
            </a:r>
            <a:r>
              <a:rPr lang="en-US" dirty="0"/>
              <a:t> Choose the number N for decision trees that you want to build.</a:t>
            </a:r>
          </a:p>
          <a:p>
            <a:r>
              <a:rPr lang="en-US" b="1" dirty="0"/>
              <a:t>Step-4:</a:t>
            </a:r>
            <a:r>
              <a:rPr lang="en-US" dirty="0"/>
              <a:t> Repeat Step 1 &amp; 2.</a:t>
            </a:r>
          </a:p>
          <a:p>
            <a:r>
              <a:rPr lang="en-US" b="1" dirty="0"/>
              <a:t>Step-5:</a:t>
            </a:r>
            <a:r>
              <a:rPr lang="en-US" dirty="0"/>
              <a:t> For new data points, find the predictions of each decision tree, and assign the new data points to the category that wins the majority votes.</a:t>
            </a:r>
          </a:p>
          <a:p>
            <a:endParaRPr lang="en-US" dirty="0"/>
          </a:p>
        </p:txBody>
      </p:sp>
    </p:spTree>
    <p:extLst>
      <p:ext uri="{BB962C8B-B14F-4D97-AF65-F5344CB8AC3E}">
        <p14:creationId xmlns:p14="http://schemas.microsoft.com/office/powerpoint/2010/main" val="320845416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2282" y="373819"/>
            <a:ext cx="9695128" cy="1068615"/>
          </a:xfrm>
        </p:spPr>
        <p:txBody>
          <a:bodyPr/>
          <a:lstStyle/>
          <a:p>
            <a:pPr algn="ctr"/>
            <a:r>
              <a:rPr lang="en-US" dirty="0" smtClean="0">
                <a:solidFill>
                  <a:schemeClr val="accent2"/>
                </a:solidFill>
              </a:rPr>
              <a:t>Parameters</a:t>
            </a:r>
            <a:endParaRPr lang="en-US" dirty="0">
              <a:solidFill>
                <a:schemeClr val="accent2"/>
              </a:solidFill>
            </a:endParaRPr>
          </a:p>
        </p:txBody>
      </p:sp>
      <p:sp>
        <p:nvSpPr>
          <p:cNvPr id="4" name="Rectangle 3"/>
          <p:cNvSpPr/>
          <p:nvPr/>
        </p:nvSpPr>
        <p:spPr>
          <a:xfrm>
            <a:off x="953037" y="1532588"/>
            <a:ext cx="10094373" cy="5016758"/>
          </a:xfrm>
          <a:prstGeom prst="rect">
            <a:avLst/>
          </a:prstGeom>
        </p:spPr>
        <p:txBody>
          <a:bodyPr wrap="square">
            <a:spAutoFit/>
          </a:bodyPr>
          <a:lstStyle/>
          <a:p>
            <a:pPr>
              <a:buFont typeface="+mj-lt"/>
              <a:buAutoNum type="arabicPeriod"/>
            </a:pPr>
            <a:r>
              <a:rPr lang="en-US" sz="2000" i="1" dirty="0">
                <a:latin typeface="Tw Cen MT" panose="020B0602020104020603" pitchFamily="34" charset="0"/>
              </a:rPr>
              <a:t>n_estimators</a:t>
            </a:r>
            <a:r>
              <a:rPr lang="en-US" sz="2000" dirty="0">
                <a:latin typeface="Tw Cen MT" panose="020B0602020104020603" pitchFamily="34" charset="0"/>
              </a:rPr>
              <a:t>: The n_estimators parameter specifies the number of trees in the forest of the model. The default value for this parameter is 10, which means that 10 different decision trees will be constructed in the random forest</a:t>
            </a:r>
            <a:r>
              <a:rPr lang="en-US" sz="2000" dirty="0" smtClean="0">
                <a:latin typeface="Tw Cen MT" panose="020B0602020104020603" pitchFamily="34" charset="0"/>
              </a:rPr>
              <a:t>.</a:t>
            </a:r>
          </a:p>
          <a:p>
            <a:pPr>
              <a:buFont typeface="+mj-lt"/>
              <a:buAutoNum type="arabicPeriod"/>
            </a:pPr>
            <a:endParaRPr lang="en-US" sz="2000" dirty="0">
              <a:latin typeface="Tw Cen MT" panose="020B0602020104020603" pitchFamily="34" charset="0"/>
            </a:endParaRPr>
          </a:p>
          <a:p>
            <a:r>
              <a:rPr lang="en-US" sz="2000" dirty="0">
                <a:latin typeface="Tw Cen MT" panose="020B0602020104020603" pitchFamily="34" charset="0"/>
              </a:rPr>
              <a:t>2. </a:t>
            </a:r>
            <a:r>
              <a:rPr lang="en-US" sz="2000" i="1" dirty="0">
                <a:latin typeface="Tw Cen MT" panose="020B0602020104020603" pitchFamily="34" charset="0"/>
              </a:rPr>
              <a:t>max_depth</a:t>
            </a:r>
            <a:r>
              <a:rPr lang="en-US" sz="2000" dirty="0">
                <a:latin typeface="Tw Cen MT" panose="020B0602020104020603" pitchFamily="34" charset="0"/>
              </a:rPr>
              <a:t>: The max_depth parameter specifies the maximum depth of each tree. The default value for max_depth is None, which means that each tree will expand until every leaf is pure. A pure leaf is one where all of the data on the leaf comes from the same class</a:t>
            </a:r>
            <a:r>
              <a:rPr lang="en-US" sz="2000" dirty="0" smtClean="0">
                <a:latin typeface="Tw Cen MT" panose="020B0602020104020603" pitchFamily="34" charset="0"/>
              </a:rPr>
              <a:t>.</a:t>
            </a:r>
          </a:p>
          <a:p>
            <a:endParaRPr lang="en-US" sz="2000" dirty="0">
              <a:latin typeface="Tw Cen MT" panose="020B0602020104020603" pitchFamily="34" charset="0"/>
            </a:endParaRPr>
          </a:p>
          <a:p>
            <a:r>
              <a:rPr lang="en-US" sz="2000" dirty="0">
                <a:latin typeface="Tw Cen MT" panose="020B0602020104020603" pitchFamily="34" charset="0"/>
              </a:rPr>
              <a:t>3.</a:t>
            </a:r>
            <a:r>
              <a:rPr lang="en-US" sz="2000" i="1" dirty="0">
                <a:latin typeface="Tw Cen MT" panose="020B0602020104020603" pitchFamily="34" charset="0"/>
              </a:rPr>
              <a:t> min_samples_split</a:t>
            </a:r>
            <a:r>
              <a:rPr lang="en-US" sz="2000" dirty="0">
                <a:latin typeface="Tw Cen MT" panose="020B0602020104020603" pitchFamily="34" charset="0"/>
              </a:rPr>
              <a:t>: The min_samples_split parameter specifies the minimum number of samples required to split an internal leaf node. The default value for this parameter is 2, which means that an internal node must have at least two samples before it can be split to have a more specific classification</a:t>
            </a:r>
            <a:r>
              <a:rPr lang="en-US" sz="2000" dirty="0" smtClean="0">
                <a:latin typeface="Tw Cen MT" panose="020B0602020104020603" pitchFamily="34" charset="0"/>
              </a:rPr>
              <a:t>.</a:t>
            </a:r>
          </a:p>
          <a:p>
            <a:endParaRPr lang="en-US" sz="2000" dirty="0">
              <a:latin typeface="Tw Cen MT" panose="020B0602020104020603" pitchFamily="34" charset="0"/>
            </a:endParaRPr>
          </a:p>
          <a:p>
            <a:r>
              <a:rPr lang="en-US" sz="2000" dirty="0">
                <a:latin typeface="Tw Cen MT" panose="020B0602020104020603" pitchFamily="34" charset="0"/>
              </a:rPr>
              <a:t>4. </a:t>
            </a:r>
            <a:r>
              <a:rPr lang="en-US" sz="2000" i="1" dirty="0">
                <a:latin typeface="Tw Cen MT" panose="020B0602020104020603" pitchFamily="34" charset="0"/>
              </a:rPr>
              <a:t>min_samples_leaf: </a:t>
            </a:r>
            <a:r>
              <a:rPr lang="en-US" sz="2000" dirty="0">
                <a:latin typeface="Tw Cen MT" panose="020B0602020104020603" pitchFamily="34" charset="0"/>
              </a:rPr>
              <a:t>The min_samples_leaf parameter specifies the minimum number of samples required to be at a leaf node. The default value for this parameter is 1, which means that every leaf must have at least 1 sample that it classifies.</a:t>
            </a:r>
            <a:endParaRPr lang="en-US" sz="2000" b="0" i="0" dirty="0">
              <a:effectLst/>
              <a:latin typeface="Tw Cen MT" panose="020B0602020104020603" pitchFamily="34" charset="0"/>
            </a:endParaRPr>
          </a:p>
        </p:txBody>
      </p:sp>
    </p:spTree>
    <p:extLst>
      <p:ext uri="{BB962C8B-B14F-4D97-AF65-F5344CB8AC3E}">
        <p14:creationId xmlns:p14="http://schemas.microsoft.com/office/powerpoint/2010/main" val="11581315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71978" y="608706"/>
            <a:ext cx="9882666" cy="5682227"/>
          </a:xfrm>
          <a:prstGeom prst="rect">
            <a:avLst/>
          </a:prstGeom>
        </p:spPr>
      </p:pic>
    </p:spTree>
    <p:extLst>
      <p:ext uri="{BB962C8B-B14F-4D97-AF65-F5344CB8AC3E}">
        <p14:creationId xmlns:p14="http://schemas.microsoft.com/office/powerpoint/2010/main" val="8994630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0310" y="350230"/>
            <a:ext cx="10017101" cy="1040688"/>
          </a:xfrm>
        </p:spPr>
        <p:txBody>
          <a:bodyPr/>
          <a:lstStyle/>
          <a:p>
            <a:pPr algn="ctr"/>
            <a:r>
              <a:rPr lang="en-US" dirty="0" err="1" smtClean="0">
                <a:solidFill>
                  <a:schemeClr val="accent2">
                    <a:lumMod val="75000"/>
                  </a:schemeClr>
                </a:solidFill>
              </a:rPr>
              <a:t>adaboost</a:t>
            </a:r>
            <a:endParaRPr lang="en-US" dirty="0">
              <a:solidFill>
                <a:schemeClr val="accent2">
                  <a:lumMod val="75000"/>
                </a:schemeClr>
              </a:solidFill>
            </a:endParaRPr>
          </a:p>
        </p:txBody>
      </p:sp>
      <p:sp>
        <p:nvSpPr>
          <p:cNvPr id="3" name="Content Placeholder 2"/>
          <p:cNvSpPr>
            <a:spLocks noGrp="1"/>
          </p:cNvSpPr>
          <p:nvPr>
            <p:ph idx="1"/>
          </p:nvPr>
        </p:nvSpPr>
        <p:spPr>
          <a:xfrm>
            <a:off x="940158" y="1262130"/>
            <a:ext cx="10107253" cy="5054936"/>
          </a:xfrm>
        </p:spPr>
        <p:txBody>
          <a:bodyPr>
            <a:normAutofit fontScale="92500" lnSpcReduction="10000"/>
          </a:bodyPr>
          <a:lstStyle/>
          <a:p>
            <a:r>
              <a:rPr lang="en-US" i="1" dirty="0"/>
              <a:t>Adaptive Boosting</a:t>
            </a:r>
            <a:r>
              <a:rPr lang="en-US" dirty="0"/>
              <a:t>,” is a boosting ensemble machine learning algorithm, and was one of the first successful boosting approaches</a:t>
            </a:r>
            <a:r>
              <a:rPr lang="en-US" dirty="0" smtClean="0"/>
              <a:t>.</a:t>
            </a:r>
          </a:p>
          <a:p>
            <a:r>
              <a:rPr lang="en-US" dirty="0" smtClean="0"/>
              <a:t>We </a:t>
            </a:r>
            <a:r>
              <a:rPr lang="en-US" dirty="0"/>
              <a:t>call the algorithm </a:t>
            </a:r>
            <a:r>
              <a:rPr lang="en-US" dirty="0" err="1"/>
              <a:t>AdaBoost</a:t>
            </a:r>
            <a:r>
              <a:rPr lang="en-US" dirty="0"/>
              <a:t> because, unlike previous algorithms, it adjusts adaptively to the errors of the weak </a:t>
            </a:r>
            <a:r>
              <a:rPr lang="en-US" dirty="0" smtClean="0"/>
              <a:t>hypotheses</a:t>
            </a:r>
          </a:p>
          <a:p>
            <a:r>
              <a:rPr lang="en-US" dirty="0" smtClean="0"/>
              <a:t>Combines </a:t>
            </a:r>
            <a:r>
              <a:rPr lang="en-US" dirty="0"/>
              <a:t>multiple classifiers to increase the accuracy of classifiers.</a:t>
            </a:r>
          </a:p>
          <a:p>
            <a:r>
              <a:rPr lang="en-US" dirty="0" err="1"/>
              <a:t>AdaBoost</a:t>
            </a:r>
            <a:r>
              <a:rPr lang="en-US" dirty="0"/>
              <a:t> is an iterative ensemble method. </a:t>
            </a:r>
            <a:r>
              <a:rPr lang="en-US" dirty="0" smtClean="0"/>
              <a:t>The classifier </a:t>
            </a:r>
            <a:r>
              <a:rPr lang="en-US" dirty="0"/>
              <a:t>builds a strong classifier by combining multiple poorly performing classifiers so that you will get high accuracy strong classifier. </a:t>
            </a:r>
            <a:endParaRPr lang="en-US" dirty="0" smtClean="0"/>
          </a:p>
          <a:p>
            <a:r>
              <a:rPr lang="en-US" dirty="0" smtClean="0"/>
              <a:t>The </a:t>
            </a:r>
            <a:r>
              <a:rPr lang="en-US" dirty="0"/>
              <a:t>basic concept behind </a:t>
            </a:r>
            <a:r>
              <a:rPr lang="en-US" dirty="0" err="1"/>
              <a:t>Adaboost</a:t>
            </a:r>
            <a:r>
              <a:rPr lang="en-US" dirty="0"/>
              <a:t> is to set the weights of classifiers and training the data sample in each iteration such that it ensures the accurate predictions of unusual observations. Any machine learning algorithm can be used as base classifier if it accepts weights on the training set. </a:t>
            </a:r>
            <a:r>
              <a:rPr lang="en-US" dirty="0" err="1"/>
              <a:t>Adaboost</a:t>
            </a:r>
            <a:r>
              <a:rPr lang="en-US" dirty="0"/>
              <a:t> should meet two conditions:</a:t>
            </a:r>
          </a:p>
        </p:txBody>
      </p:sp>
    </p:spTree>
    <p:extLst>
      <p:ext uri="{BB962C8B-B14F-4D97-AF65-F5344CB8AC3E}">
        <p14:creationId xmlns:p14="http://schemas.microsoft.com/office/powerpoint/2010/main" val="10752487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2732" y="1566907"/>
            <a:ext cx="10454983" cy="4177070"/>
          </a:xfrm>
        </p:spPr>
        <p:txBody>
          <a:bodyPr/>
          <a:lstStyle/>
          <a:p>
            <a:r>
              <a:rPr lang="en-US" dirty="0"/>
              <a:t>The classifier should be trained interactively on various weighed training examples.</a:t>
            </a:r>
          </a:p>
          <a:p>
            <a:r>
              <a:rPr lang="en-US" dirty="0"/>
              <a:t>In each iteration, it tries to provide an excellent fit for these examples by minimizing training error.</a:t>
            </a:r>
          </a:p>
          <a:p>
            <a:r>
              <a:rPr lang="en-US" dirty="0" smtClean="0"/>
              <a:t>For </a:t>
            </a:r>
            <a:r>
              <a:rPr lang="en-US" dirty="0"/>
              <a:t>regression instead of the exponential loss function, we use a variation of the squared error function. In </a:t>
            </a:r>
            <a:r>
              <a:rPr lang="en-US" dirty="0" err="1"/>
              <a:t>sklearn</a:t>
            </a:r>
            <a:r>
              <a:rPr lang="en-US" dirty="0"/>
              <a:t>, it is implemented as </a:t>
            </a:r>
            <a:r>
              <a:rPr lang="en-US" dirty="0" err="1"/>
              <a:t>AdaBoostRegressor</a:t>
            </a:r>
            <a:r>
              <a:rPr lang="en-US" dirty="0"/>
              <a:t>.</a:t>
            </a:r>
          </a:p>
        </p:txBody>
      </p:sp>
    </p:spTree>
    <p:extLst>
      <p:ext uri="{BB962C8B-B14F-4D97-AF65-F5344CB8AC3E}">
        <p14:creationId xmlns:p14="http://schemas.microsoft.com/office/powerpoint/2010/main" val="27504250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1674" y="528034"/>
            <a:ext cx="9669372" cy="1171977"/>
          </a:xfrm>
        </p:spPr>
        <p:txBody>
          <a:bodyPr/>
          <a:lstStyle/>
          <a:p>
            <a:r>
              <a:rPr lang="en-US" dirty="0" smtClean="0">
                <a:solidFill>
                  <a:schemeClr val="accent2">
                    <a:lumMod val="75000"/>
                  </a:schemeClr>
                </a:solidFill>
              </a:rPr>
              <a:t>Steps of algorithm:</a:t>
            </a:r>
            <a:endParaRPr lang="en-US" dirty="0">
              <a:solidFill>
                <a:schemeClr val="accent2">
                  <a:lumMod val="75000"/>
                </a:schemeClr>
              </a:solidFill>
            </a:endParaRPr>
          </a:p>
        </p:txBody>
      </p:sp>
      <p:sp>
        <p:nvSpPr>
          <p:cNvPr id="3" name="Content Placeholder 2"/>
          <p:cNvSpPr>
            <a:spLocks noGrp="1"/>
          </p:cNvSpPr>
          <p:nvPr>
            <p:ph idx="1"/>
          </p:nvPr>
        </p:nvSpPr>
        <p:spPr>
          <a:xfrm>
            <a:off x="837126" y="1571223"/>
            <a:ext cx="10210285" cy="4599905"/>
          </a:xfrm>
        </p:spPr>
        <p:txBody>
          <a:bodyPr>
            <a:normAutofit lnSpcReduction="10000"/>
          </a:bodyPr>
          <a:lstStyle/>
          <a:p>
            <a:r>
              <a:rPr lang="en-US" dirty="0"/>
              <a:t>Step 1: Initialize the sample weights</a:t>
            </a:r>
          </a:p>
          <a:p>
            <a:r>
              <a:rPr lang="en-US" dirty="0"/>
              <a:t>Step 2: Build a decision tree with each feature, classify the data and evaluate the result</a:t>
            </a:r>
          </a:p>
          <a:p>
            <a:r>
              <a:rPr lang="en-US" dirty="0"/>
              <a:t>Step 3: Calculate the significance of the tree in the final classification</a:t>
            </a:r>
          </a:p>
          <a:p>
            <a:r>
              <a:rPr lang="en-US" dirty="0"/>
              <a:t>Step 4: Update the sample weights so that the next decision tree will take the errors made by the preceding decision tree into account</a:t>
            </a:r>
          </a:p>
          <a:p>
            <a:r>
              <a:rPr lang="en-US" dirty="0"/>
              <a:t>Step 5: Form a new </a:t>
            </a:r>
            <a:r>
              <a:rPr lang="en-US" dirty="0" smtClean="0"/>
              <a:t>dataset</a:t>
            </a:r>
          </a:p>
          <a:p>
            <a:r>
              <a:rPr lang="en-US" dirty="0"/>
              <a:t>Step 6: Repeat steps 2 through 5 until the number of iterations equals the number specified by the </a:t>
            </a:r>
            <a:r>
              <a:rPr lang="en-US" dirty="0" smtClean="0"/>
              <a:t>hyper parameter </a:t>
            </a:r>
            <a:r>
              <a:rPr lang="en-US" dirty="0"/>
              <a:t>(i.e. number of estimators</a:t>
            </a:r>
            <a:r>
              <a:rPr lang="en-US" dirty="0" smtClean="0"/>
              <a:t>)</a:t>
            </a:r>
          </a:p>
          <a:p>
            <a:endParaRPr lang="en-US" b="1" dirty="0"/>
          </a:p>
          <a:p>
            <a:endParaRPr lang="en-US" dirty="0"/>
          </a:p>
          <a:p>
            <a:endParaRPr lang="en-US" dirty="0"/>
          </a:p>
        </p:txBody>
      </p:sp>
    </p:spTree>
    <p:extLst>
      <p:ext uri="{BB962C8B-B14F-4D97-AF65-F5344CB8AC3E}">
        <p14:creationId xmlns:p14="http://schemas.microsoft.com/office/powerpoint/2010/main" val="34476491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87888" y="1820764"/>
            <a:ext cx="8644306" cy="3443667"/>
          </a:xfrm>
          <a:prstGeom prst="rect">
            <a:avLst/>
          </a:prstGeom>
        </p:spPr>
      </p:pic>
    </p:spTree>
    <p:extLst>
      <p:ext uri="{BB962C8B-B14F-4D97-AF65-F5344CB8AC3E}">
        <p14:creationId xmlns:p14="http://schemas.microsoft.com/office/powerpoint/2010/main" val="778009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schemeClr val="accent2"/>
                </a:solidFill>
              </a:rPr>
              <a:t>Initialize the sample weights</a:t>
            </a:r>
            <a:br>
              <a:rPr lang="en-US" sz="3200" dirty="0">
                <a:solidFill>
                  <a:schemeClr val="accent2"/>
                </a:solidFill>
              </a:rPr>
            </a:br>
            <a:endParaRPr lang="en-US" sz="3200" dirty="0">
              <a:solidFill>
                <a:schemeClr val="accent2"/>
              </a:solidFill>
            </a:endParaRPr>
          </a:p>
        </p:txBody>
      </p:sp>
      <p:pic>
        <p:nvPicPr>
          <p:cNvPr id="4" name="Content Placeholder 3"/>
          <p:cNvPicPr>
            <a:picLocks noGrp="1" noChangeAspect="1"/>
          </p:cNvPicPr>
          <p:nvPr>
            <p:ph idx="1"/>
          </p:nvPr>
        </p:nvPicPr>
        <p:blipFill>
          <a:blip r:embed="rId2"/>
          <a:stretch>
            <a:fillRect/>
          </a:stretch>
        </p:blipFill>
        <p:spPr>
          <a:xfrm>
            <a:off x="1777284" y="2469944"/>
            <a:ext cx="8004175" cy="3549912"/>
          </a:xfrm>
          <a:prstGeom prst="rect">
            <a:avLst/>
          </a:prstGeom>
        </p:spPr>
      </p:pic>
    </p:spTree>
    <p:extLst>
      <p:ext uri="{BB962C8B-B14F-4D97-AF65-F5344CB8AC3E}">
        <p14:creationId xmlns:p14="http://schemas.microsoft.com/office/powerpoint/2010/main" val="4110439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latin typeface="Verdana" panose="020B0604030504040204" pitchFamily="34" charset="0"/>
                <a:ea typeface="Verdana" panose="020B0604030504040204" pitchFamily="34" charset="0"/>
                <a:cs typeface="Verdana" panose="020B0604030504040204" pitchFamily="34" charset="0"/>
              </a:rPr>
              <a:t>Different operations in pandas</a:t>
            </a:r>
            <a:endParaRPr lang="en-US" dirty="0">
              <a:solidFill>
                <a:srgbClr val="FFC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1141412" y="1687132"/>
            <a:ext cx="10127602" cy="4829577"/>
          </a:xfrm>
        </p:spPr>
        <p:txBody>
          <a:bodyPr>
            <a:normAutofit fontScale="85000" lnSpcReduction="20000"/>
          </a:bodyPr>
          <a:lstStyle/>
          <a:p>
            <a:pPr marL="0" indent="0">
              <a:buNone/>
            </a:pPr>
            <a:r>
              <a:rPr lang="en-US" sz="2800" b="1"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Viewing data:  </a:t>
            </a:r>
            <a:r>
              <a:rPr lang="en-US" sz="2800"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To view the data frame using methods in pandas</a:t>
            </a:r>
          </a:p>
          <a:p>
            <a:r>
              <a:rPr lang="en-US" sz="2800"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Head():</a:t>
            </a:r>
            <a:r>
              <a:rPr lang="en-US" sz="2800"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 This function returns the first </a:t>
            </a:r>
            <a:r>
              <a:rPr lang="en-US" sz="2800" i="1"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n</a:t>
            </a:r>
            <a:r>
              <a:rPr lang="en-US" sz="2800"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 rows for the object based on position</a:t>
            </a:r>
            <a:endParaRPr lang="en-US" sz="2800"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endParaRPr>
          </a:p>
          <a:p>
            <a:r>
              <a:rPr lang="en-US" sz="2800"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Tail(): </a:t>
            </a:r>
            <a:r>
              <a:rPr lang="en-US" sz="2800"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This function returns last </a:t>
            </a:r>
            <a:r>
              <a:rPr lang="en-US" sz="2800" i="1"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n</a:t>
            </a:r>
            <a:r>
              <a:rPr lang="en-US" sz="2800"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 rows from the object based on position</a:t>
            </a:r>
            <a:endParaRPr lang="en-US" sz="2800"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endParaRPr>
          </a:p>
          <a:p>
            <a:r>
              <a:rPr lang="en-US" sz="2800"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Describe(): </a:t>
            </a:r>
            <a:r>
              <a:rPr lang="en-US" sz="2800"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Descriptive statistics include those that summarize the central tendency, dispersion and shape of a dataset’s </a:t>
            </a:r>
            <a:r>
              <a:rPr lang="en-US" sz="2800"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distribution</a:t>
            </a:r>
          </a:p>
          <a:p>
            <a:r>
              <a:rPr lang="en-US" sz="2800" dirty="0" err="1"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Sort_index</a:t>
            </a:r>
            <a:r>
              <a:rPr lang="en-US" sz="2800"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 </a:t>
            </a:r>
            <a:r>
              <a:rPr lang="en-US" sz="2800"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Sort object by </a:t>
            </a:r>
            <a:r>
              <a:rPr lang="en-US" sz="2800"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index (along </a:t>
            </a:r>
            <a:r>
              <a:rPr lang="en-US" sz="2800"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an axis)</a:t>
            </a:r>
            <a:endParaRPr lang="en-US" sz="2800"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endParaRPr>
          </a:p>
          <a:p>
            <a:r>
              <a:rPr lang="en-US" sz="2800" dirty="0" err="1"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Sort_values</a:t>
            </a:r>
            <a:r>
              <a:rPr lang="en-US" sz="2800"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 </a:t>
            </a:r>
            <a:r>
              <a:rPr lang="en-US" sz="2800"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Sort object by </a:t>
            </a:r>
            <a:r>
              <a:rPr lang="en-US" sz="2800"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column values</a:t>
            </a:r>
          </a:p>
          <a:p>
            <a:endParaRPr lang="en-US" sz="2800"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endParaRPr>
          </a:p>
          <a:p>
            <a:endParaRPr lang="en-US" sz="2800"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95262926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87674" y="2369713"/>
            <a:ext cx="10413476" cy="3721994"/>
          </a:xfrm>
          <a:prstGeom prst="rect">
            <a:avLst/>
          </a:prstGeom>
        </p:spPr>
      </p:pic>
    </p:spTree>
    <p:extLst>
      <p:ext uri="{BB962C8B-B14F-4D97-AF65-F5344CB8AC3E}">
        <p14:creationId xmlns:p14="http://schemas.microsoft.com/office/powerpoint/2010/main" val="41704782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44715" y="1056068"/>
            <a:ext cx="11454933" cy="4503313"/>
          </a:xfrm>
          <a:prstGeom prst="rect">
            <a:avLst/>
          </a:prstGeom>
        </p:spPr>
      </p:pic>
      <p:pic>
        <p:nvPicPr>
          <p:cNvPr id="5" name="Picture 4"/>
          <p:cNvPicPr>
            <a:picLocks noChangeAspect="1"/>
          </p:cNvPicPr>
          <p:nvPr/>
        </p:nvPicPr>
        <p:blipFill>
          <a:blip r:embed="rId3"/>
          <a:stretch>
            <a:fillRect/>
          </a:stretch>
        </p:blipFill>
        <p:spPr>
          <a:xfrm>
            <a:off x="4001304" y="5778322"/>
            <a:ext cx="3390900" cy="762000"/>
          </a:xfrm>
          <a:prstGeom prst="rect">
            <a:avLst/>
          </a:prstGeom>
        </p:spPr>
      </p:pic>
    </p:spTree>
    <p:extLst>
      <p:ext uri="{BB962C8B-B14F-4D97-AF65-F5344CB8AC3E}">
        <p14:creationId xmlns:p14="http://schemas.microsoft.com/office/powerpoint/2010/main" val="38253031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idx="1"/>
          </p:nvPr>
        </p:nvPicPr>
        <p:blipFill>
          <a:blip r:embed="rId2"/>
          <a:stretch>
            <a:fillRect/>
          </a:stretch>
        </p:blipFill>
        <p:spPr>
          <a:xfrm>
            <a:off x="1663569" y="3422592"/>
            <a:ext cx="9107684" cy="3055481"/>
          </a:xfrm>
          <a:prstGeom prst="rect">
            <a:avLst/>
          </a:prstGeom>
        </p:spPr>
      </p:pic>
      <p:pic>
        <p:nvPicPr>
          <p:cNvPr id="4" name="Picture 3"/>
          <p:cNvPicPr>
            <a:picLocks noChangeAspect="1"/>
          </p:cNvPicPr>
          <p:nvPr/>
        </p:nvPicPr>
        <p:blipFill>
          <a:blip r:embed="rId3"/>
          <a:stretch>
            <a:fillRect/>
          </a:stretch>
        </p:blipFill>
        <p:spPr>
          <a:xfrm>
            <a:off x="1663569" y="2259786"/>
            <a:ext cx="9107684" cy="1162806"/>
          </a:xfrm>
          <a:prstGeom prst="rect">
            <a:avLst/>
          </a:prstGeom>
        </p:spPr>
      </p:pic>
    </p:spTree>
    <p:extLst>
      <p:ext uri="{BB962C8B-B14F-4D97-AF65-F5344CB8AC3E}">
        <p14:creationId xmlns:p14="http://schemas.microsoft.com/office/powerpoint/2010/main" val="40966447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95559" y="927279"/>
            <a:ext cx="9848454" cy="5379076"/>
          </a:xfrm>
          <a:prstGeom prst="rect">
            <a:avLst/>
          </a:prstGeom>
        </p:spPr>
      </p:pic>
    </p:spTree>
    <p:extLst>
      <p:ext uri="{BB962C8B-B14F-4D97-AF65-F5344CB8AC3E}">
        <p14:creationId xmlns:p14="http://schemas.microsoft.com/office/powerpoint/2010/main" val="41626814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41680" y="1421605"/>
            <a:ext cx="8551572" cy="4722965"/>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1331595240"/>
              </p:ext>
            </p:extLst>
          </p:nvPr>
        </p:nvGraphicFramePr>
        <p:xfrm>
          <a:off x="5203066" y="3543925"/>
          <a:ext cx="914400" cy="771525"/>
        </p:xfrm>
        <a:graphic>
          <a:graphicData uri="http://schemas.openxmlformats.org/presentationml/2006/ole">
            <mc:AlternateContent xmlns:mc="http://schemas.openxmlformats.org/markup-compatibility/2006">
              <mc:Choice xmlns:v="urn:schemas-microsoft-com:vml" Requires="v">
                <p:oleObj spid="_x0000_s1051" name="Document" showAsIcon="1" r:id="rId4" imgW="914400" imgH="771480" progId="Word.Document.12">
                  <p:embed/>
                </p:oleObj>
              </mc:Choice>
              <mc:Fallback>
                <p:oleObj name="Document" showAsIcon="1" r:id="rId4" imgW="914400" imgH="771480" progId="Word.Document.12">
                  <p:embed/>
                  <p:pic>
                    <p:nvPicPr>
                      <p:cNvPr id="0" name=""/>
                      <p:cNvPicPr/>
                      <p:nvPr/>
                    </p:nvPicPr>
                    <p:blipFill>
                      <a:blip r:embed="rId5"/>
                      <a:stretch>
                        <a:fillRect/>
                      </a:stretch>
                    </p:blipFill>
                    <p:spPr>
                      <a:xfrm>
                        <a:off x="5203066" y="354392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5765767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2"/>
                </a:solidFill>
              </a:rPr>
              <a:t>Gradient Boosting</a:t>
            </a:r>
            <a:endParaRPr lang="en-US" dirty="0">
              <a:solidFill>
                <a:schemeClr val="accent2"/>
              </a:solidFill>
            </a:endParaRPr>
          </a:p>
        </p:txBody>
      </p:sp>
      <p:pic>
        <p:nvPicPr>
          <p:cNvPr id="4" name="Content Placeholder 3"/>
          <p:cNvPicPr>
            <a:picLocks noGrp="1" noChangeAspect="1"/>
          </p:cNvPicPr>
          <p:nvPr>
            <p:ph idx="1"/>
          </p:nvPr>
        </p:nvPicPr>
        <p:blipFill>
          <a:blip r:embed="rId2"/>
          <a:stretch>
            <a:fillRect/>
          </a:stretch>
        </p:blipFill>
        <p:spPr>
          <a:xfrm>
            <a:off x="1476045" y="2749716"/>
            <a:ext cx="9571366" cy="2981474"/>
          </a:xfrm>
          <a:prstGeom prst="rect">
            <a:avLst/>
          </a:prstGeom>
        </p:spPr>
      </p:pic>
    </p:spTree>
    <p:extLst>
      <p:ext uri="{BB962C8B-B14F-4D97-AF65-F5344CB8AC3E}">
        <p14:creationId xmlns:p14="http://schemas.microsoft.com/office/powerpoint/2010/main" val="41640482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1521" y="626748"/>
            <a:ext cx="10377711" cy="4499043"/>
          </a:xfrm>
        </p:spPr>
        <p:txBody>
          <a:bodyPr>
            <a:normAutofit/>
          </a:bodyPr>
          <a:lstStyle/>
          <a:p>
            <a:r>
              <a:rPr lang="en-US" dirty="0"/>
              <a:t>Gradient Boosting is an </a:t>
            </a:r>
            <a:r>
              <a:rPr lang="en-US" i="1" dirty="0"/>
              <a:t>iterative functional gradient algorithm</a:t>
            </a:r>
            <a:r>
              <a:rPr lang="en-US" dirty="0"/>
              <a:t>, </a:t>
            </a:r>
            <a:r>
              <a:rPr lang="en-US" dirty="0" err="1"/>
              <a:t>i.e</a:t>
            </a:r>
            <a:r>
              <a:rPr lang="en-US" dirty="0"/>
              <a:t> an algorithm which minimizes a loss function by iteratively choosing a function that points towards the negative gradient; a weak hypothesis</a:t>
            </a:r>
            <a:r>
              <a:rPr lang="en-US" dirty="0" smtClean="0"/>
              <a:t>.</a:t>
            </a:r>
          </a:p>
          <a:p>
            <a:r>
              <a:rPr lang="en-US" dirty="0"/>
              <a:t>The term "Gradient" in Gradient Boosting refers to the fact that you have two or more derivatives of the same function (we'll cover this in more detail later on</a:t>
            </a:r>
            <a:r>
              <a:rPr lang="en-US" dirty="0" smtClean="0"/>
              <a:t>).</a:t>
            </a:r>
          </a:p>
          <a:p>
            <a:r>
              <a:rPr lang="en-US" dirty="0"/>
              <a:t>A fixed number of trees are added or training stops once loss reaches an acceptable level or no longer improves on an external validation dataset.</a:t>
            </a:r>
          </a:p>
        </p:txBody>
      </p:sp>
      <p:pic>
        <p:nvPicPr>
          <p:cNvPr id="4" name="Picture 3"/>
          <p:cNvPicPr>
            <a:picLocks noChangeAspect="1"/>
          </p:cNvPicPr>
          <p:nvPr/>
        </p:nvPicPr>
        <p:blipFill>
          <a:blip r:embed="rId2"/>
          <a:stretch>
            <a:fillRect/>
          </a:stretch>
        </p:blipFill>
        <p:spPr>
          <a:xfrm>
            <a:off x="2820876" y="4019550"/>
            <a:ext cx="5391150" cy="2600191"/>
          </a:xfrm>
          <a:prstGeom prst="rect">
            <a:avLst/>
          </a:prstGeom>
        </p:spPr>
      </p:pic>
    </p:spTree>
    <p:extLst>
      <p:ext uri="{BB962C8B-B14F-4D97-AF65-F5344CB8AC3E}">
        <p14:creationId xmlns:p14="http://schemas.microsoft.com/office/powerpoint/2010/main" val="28236652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Gradient Boosting has three main components:</a:t>
            </a:r>
          </a:p>
        </p:txBody>
      </p:sp>
      <p:sp>
        <p:nvSpPr>
          <p:cNvPr id="3" name="Content Placeholder 2"/>
          <p:cNvSpPr>
            <a:spLocks noGrp="1"/>
          </p:cNvSpPr>
          <p:nvPr>
            <p:ph idx="1"/>
          </p:nvPr>
        </p:nvSpPr>
        <p:spPr>
          <a:xfrm>
            <a:off x="914400" y="2249487"/>
            <a:ext cx="10133011" cy="4460406"/>
          </a:xfrm>
        </p:spPr>
        <p:txBody>
          <a:bodyPr>
            <a:normAutofit/>
          </a:bodyPr>
          <a:lstStyle/>
          <a:p>
            <a:r>
              <a:rPr lang="en-US" b="1" dirty="0"/>
              <a:t>Loss Function</a:t>
            </a:r>
            <a:r>
              <a:rPr lang="en-US" dirty="0"/>
              <a:t> - The role of the loss function is to estimate how good the </a:t>
            </a:r>
            <a:r>
              <a:rPr lang="en-US" dirty="0" smtClean="0"/>
              <a:t>model </a:t>
            </a:r>
            <a:r>
              <a:rPr lang="en-US" dirty="0"/>
              <a:t>is at making predictions with the given data. </a:t>
            </a:r>
            <a:endParaRPr lang="en-US" dirty="0" smtClean="0"/>
          </a:p>
          <a:p>
            <a:r>
              <a:rPr lang="en-US" b="1" dirty="0"/>
              <a:t>Weak Learner</a:t>
            </a:r>
            <a:r>
              <a:rPr lang="en-US" dirty="0"/>
              <a:t> - A weak learner is one that classifies our data but does so poorly, perhaps no better than random guessing. In other words, it has a high error </a:t>
            </a:r>
            <a:r>
              <a:rPr lang="en-US" dirty="0" smtClean="0"/>
              <a:t>rate</a:t>
            </a:r>
          </a:p>
          <a:p>
            <a:r>
              <a:rPr lang="en-US" b="1" dirty="0"/>
              <a:t>Additive Model</a:t>
            </a:r>
            <a:r>
              <a:rPr lang="en-US" dirty="0"/>
              <a:t> - This is the iterative and sequential approach of adding the trees (weak learners) one step at a time. After each iteration, we need to be closer to our final model. In other words, each iteration should reduce the value of our loss function.</a:t>
            </a:r>
          </a:p>
          <a:p>
            <a:endParaRPr lang="en-US" dirty="0"/>
          </a:p>
        </p:txBody>
      </p:sp>
    </p:spTree>
    <p:extLst>
      <p:ext uri="{BB962C8B-B14F-4D97-AF65-F5344CB8AC3E}">
        <p14:creationId xmlns:p14="http://schemas.microsoft.com/office/powerpoint/2010/main" val="25640428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Steps:</a:t>
            </a:r>
            <a:endParaRPr lang="en-US" dirty="0">
              <a:solidFill>
                <a:schemeClr val="accent2"/>
              </a:solidFill>
            </a:endParaRPr>
          </a:p>
        </p:txBody>
      </p:sp>
      <p:sp>
        <p:nvSpPr>
          <p:cNvPr id="4" name="Rectangle 3"/>
          <p:cNvSpPr/>
          <p:nvPr/>
        </p:nvSpPr>
        <p:spPr>
          <a:xfrm>
            <a:off x="1141413" y="2318197"/>
            <a:ext cx="8963696" cy="3139321"/>
          </a:xfrm>
          <a:prstGeom prst="rect">
            <a:avLst/>
          </a:prstGeom>
        </p:spPr>
        <p:txBody>
          <a:bodyPr wrap="square">
            <a:spAutoFit/>
          </a:bodyPr>
          <a:lstStyle/>
          <a:p>
            <a:pPr>
              <a:buFont typeface="+mj-lt"/>
              <a:buAutoNum type="arabicPeriod"/>
            </a:pPr>
            <a:r>
              <a:rPr lang="en-US" dirty="0">
                <a:latin typeface="medium-content-serif-font"/>
              </a:rPr>
              <a:t>Generate some </a:t>
            </a:r>
            <a:r>
              <a:rPr lang="en-US" dirty="0" smtClean="0">
                <a:latin typeface="medium-content-serif-font"/>
              </a:rPr>
              <a:t>predictions</a:t>
            </a:r>
          </a:p>
          <a:p>
            <a:endParaRPr lang="en-US" dirty="0">
              <a:latin typeface="medium-content-serif-font"/>
            </a:endParaRPr>
          </a:p>
          <a:p>
            <a:r>
              <a:rPr lang="en-US" dirty="0" smtClean="0">
                <a:latin typeface="medium-content-serif-font"/>
              </a:rPr>
              <a:t>2.Calculate </a:t>
            </a:r>
            <a:r>
              <a:rPr lang="en-US" dirty="0">
                <a:latin typeface="medium-content-serif-font"/>
              </a:rPr>
              <a:t>the </a:t>
            </a:r>
            <a:r>
              <a:rPr lang="en-US" dirty="0" smtClean="0">
                <a:latin typeface="medium-content-serif-font"/>
              </a:rPr>
              <a:t>loss</a:t>
            </a:r>
          </a:p>
          <a:p>
            <a:endParaRPr lang="en-US" dirty="0">
              <a:latin typeface="medium-content-serif-font"/>
            </a:endParaRPr>
          </a:p>
          <a:p>
            <a:r>
              <a:rPr lang="en-US" dirty="0" smtClean="0">
                <a:latin typeface="medium-content-serif-font"/>
              </a:rPr>
              <a:t>3.Calculate </a:t>
            </a:r>
            <a:r>
              <a:rPr lang="en-US" dirty="0">
                <a:latin typeface="medium-content-serif-font"/>
              </a:rPr>
              <a:t>the </a:t>
            </a:r>
            <a:r>
              <a:rPr lang="en-US" dirty="0" smtClean="0">
                <a:latin typeface="medium-content-serif-font"/>
              </a:rPr>
              <a:t>pseudo-residuals</a:t>
            </a:r>
          </a:p>
          <a:p>
            <a:endParaRPr lang="en-US" dirty="0">
              <a:latin typeface="medium-content-serif-font"/>
            </a:endParaRPr>
          </a:p>
          <a:p>
            <a:r>
              <a:rPr lang="en-US" dirty="0" smtClean="0">
                <a:latin typeface="medium-content-serif-font"/>
              </a:rPr>
              <a:t>4.Train </a:t>
            </a:r>
            <a:r>
              <a:rPr lang="en-US" dirty="0">
                <a:latin typeface="medium-content-serif-font"/>
              </a:rPr>
              <a:t>a model on the </a:t>
            </a:r>
            <a:r>
              <a:rPr lang="en-US" dirty="0" smtClean="0">
                <a:latin typeface="medium-content-serif-font"/>
              </a:rPr>
              <a:t>pseudo-residuals</a:t>
            </a:r>
          </a:p>
          <a:p>
            <a:endParaRPr lang="en-US" dirty="0">
              <a:latin typeface="medium-content-serif-font"/>
            </a:endParaRPr>
          </a:p>
          <a:p>
            <a:r>
              <a:rPr lang="en-US" dirty="0" smtClean="0">
                <a:latin typeface="medium-content-serif-font"/>
              </a:rPr>
              <a:t>5.Compute </a:t>
            </a:r>
            <a:r>
              <a:rPr lang="en-US" dirty="0">
                <a:latin typeface="medium-content-serif-font"/>
              </a:rPr>
              <a:t>a </a:t>
            </a:r>
            <a:r>
              <a:rPr lang="en-US" dirty="0" smtClean="0">
                <a:latin typeface="medium-content-serif-font"/>
              </a:rPr>
              <a:t>multiplier</a:t>
            </a:r>
          </a:p>
          <a:p>
            <a:endParaRPr lang="en-US" dirty="0">
              <a:latin typeface="medium-content-serif-font"/>
            </a:endParaRPr>
          </a:p>
          <a:p>
            <a:r>
              <a:rPr lang="en-US" dirty="0" smtClean="0">
                <a:latin typeface="medium-content-serif-font"/>
              </a:rPr>
              <a:t>6.Repeat</a:t>
            </a:r>
            <a:r>
              <a:rPr lang="en-US" dirty="0">
                <a:latin typeface="medium-content-serif-font"/>
              </a:rPr>
              <a:t>!</a:t>
            </a:r>
            <a:endParaRPr lang="en-US" b="0" i="0" dirty="0">
              <a:effectLst/>
              <a:latin typeface="medium-content-serif-font"/>
            </a:endParaRPr>
          </a:p>
        </p:txBody>
      </p:sp>
    </p:spTree>
    <p:extLst>
      <p:ext uri="{BB962C8B-B14F-4D97-AF65-F5344CB8AC3E}">
        <p14:creationId xmlns:p14="http://schemas.microsoft.com/office/powerpoint/2010/main" val="176179573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9099" y="1249251"/>
            <a:ext cx="9888312" cy="4541950"/>
          </a:xfrm>
        </p:spPr>
        <p:txBody>
          <a:bodyPr/>
          <a:lstStyle/>
          <a:p>
            <a:r>
              <a:rPr lang="en-US" b="1" dirty="0"/>
              <a:t>Learning Rate</a:t>
            </a:r>
            <a:r>
              <a:rPr lang="en-US" dirty="0"/>
              <a:t> is used to scale the contribution from the new tree. This results in a small step in the right direction of prediction. Empirical evidence has proven that taking lots of small steps in the right direction results in better prediction with a testing dataset </a:t>
            </a:r>
            <a:r>
              <a:rPr lang="en-US" dirty="0" err="1"/>
              <a:t>i.e</a:t>
            </a:r>
            <a:r>
              <a:rPr lang="en-US" dirty="0"/>
              <a:t> the dataset that the model has never seen as compared to the perfect prediction in 1st step. Learning Rate is usually a small number like 0.1</a:t>
            </a:r>
          </a:p>
        </p:txBody>
      </p:sp>
    </p:spTree>
    <p:extLst>
      <p:ext uri="{BB962C8B-B14F-4D97-AF65-F5344CB8AC3E}">
        <p14:creationId xmlns:p14="http://schemas.microsoft.com/office/powerpoint/2010/main" val="2408368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rPr>
              <a:t>Contd</a:t>
            </a:r>
            <a:r>
              <a:rPr lang="en-US" dirty="0" smtClean="0">
                <a:solidFill>
                  <a:schemeClr val="accent2"/>
                </a:solidFill>
                <a:latin typeface="Verdana" panose="020B0604030504040204" pitchFamily="34" charset="0"/>
                <a:ea typeface="Verdana" panose="020B0604030504040204" pitchFamily="34" charset="0"/>
                <a:cs typeface="Verdana" panose="020B0604030504040204" pitchFamily="34" charset="0"/>
              </a:rPr>
              <a:t>…</a:t>
            </a:r>
            <a:endParaRPr lang="en-US"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p:txBody>
          <a:bodyPr>
            <a:normAutofit lnSpcReduction="10000"/>
          </a:bodyPr>
          <a:lstStyle/>
          <a:p>
            <a:pPr marL="0" indent="0">
              <a:buNone/>
            </a:pPr>
            <a:r>
              <a:rPr lang="en-US"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Selection: </a:t>
            </a:r>
            <a:r>
              <a:rPr lang="en-US"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T</a:t>
            </a:r>
            <a:r>
              <a:rPr lang="en-US"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o </a:t>
            </a:r>
            <a:r>
              <a:rPr lang="en-US"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retrieve the group of rows and </a:t>
            </a:r>
            <a:r>
              <a:rPr lang="en-US"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columns</a:t>
            </a:r>
            <a:r>
              <a:rPr lang="en-US"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 </a:t>
            </a:r>
            <a:r>
              <a:rPr lang="en-US"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in the data frame</a:t>
            </a:r>
          </a:p>
          <a:p>
            <a:r>
              <a:rPr lang="en-US" dirty="0" err="1"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loc</a:t>
            </a:r>
            <a:r>
              <a:rPr lang="en-US"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 Selecting the </a:t>
            </a:r>
            <a:r>
              <a:rPr lang="en-US"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section using a </a:t>
            </a:r>
            <a:r>
              <a:rPr lang="en-US"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label</a:t>
            </a:r>
          </a:p>
          <a:p>
            <a:r>
              <a:rPr lang="en-US" dirty="0" err="1"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Iloc</a:t>
            </a:r>
            <a:r>
              <a:rPr lang="en-US"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 </a:t>
            </a:r>
            <a:r>
              <a:rPr lang="en-US"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Select via the position of the passed </a:t>
            </a:r>
            <a:r>
              <a:rPr lang="en-US"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integers</a:t>
            </a:r>
          </a:p>
          <a:p>
            <a:r>
              <a:rPr lang="en-US"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Boolean indexing: Retrieve the dataset with condition</a:t>
            </a:r>
          </a:p>
          <a:p>
            <a:r>
              <a:rPr lang="en-US" dirty="0" err="1"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Isin</a:t>
            </a:r>
            <a:r>
              <a:rPr lang="en-US"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 Checks w</a:t>
            </a:r>
            <a:r>
              <a:rPr lang="en-US" dirty="0" smtClean="0">
                <a:latin typeface="Verdana" panose="020B0604030504040204" pitchFamily="34" charset="0"/>
                <a:ea typeface="Verdana" panose="020B0604030504040204" pitchFamily="34" charset="0"/>
                <a:cs typeface="Verdana" panose="020B0604030504040204" pitchFamily="34" charset="0"/>
              </a:rPr>
              <a:t>hether </a:t>
            </a:r>
            <a:r>
              <a:rPr lang="en-US" dirty="0">
                <a:latin typeface="Verdana" panose="020B0604030504040204" pitchFamily="34" charset="0"/>
                <a:ea typeface="Verdana" panose="020B0604030504040204" pitchFamily="34" charset="0"/>
                <a:cs typeface="Verdana" panose="020B0604030504040204" pitchFamily="34" charset="0"/>
              </a:rPr>
              <a:t>each element in the </a:t>
            </a:r>
            <a:r>
              <a:rPr lang="en-US" dirty="0" smtClean="0">
                <a:latin typeface="Verdana" panose="020B0604030504040204" pitchFamily="34" charset="0"/>
                <a:ea typeface="Verdana" panose="020B0604030504040204" pitchFamily="34" charset="0"/>
                <a:cs typeface="Verdana" panose="020B0604030504040204" pitchFamily="34" charset="0"/>
              </a:rPr>
              <a:t>Data Frame </a:t>
            </a:r>
            <a:r>
              <a:rPr lang="en-US" dirty="0">
                <a:latin typeface="Verdana" panose="020B0604030504040204" pitchFamily="34" charset="0"/>
                <a:ea typeface="Verdana" panose="020B0604030504040204" pitchFamily="34" charset="0"/>
                <a:cs typeface="Verdana" panose="020B0604030504040204" pitchFamily="34" charset="0"/>
              </a:rPr>
              <a:t>is contained in values.</a:t>
            </a:r>
            <a:endParaRPr lang="en-US"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863492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Summary</a:t>
            </a:r>
            <a:endParaRPr lang="en-US" dirty="0">
              <a:solidFill>
                <a:schemeClr val="accent2"/>
              </a:solidFill>
            </a:endParaRPr>
          </a:p>
        </p:txBody>
      </p:sp>
      <p:sp>
        <p:nvSpPr>
          <p:cNvPr id="3" name="Content Placeholder 2"/>
          <p:cNvSpPr>
            <a:spLocks noGrp="1"/>
          </p:cNvSpPr>
          <p:nvPr>
            <p:ph idx="1"/>
          </p:nvPr>
        </p:nvSpPr>
        <p:spPr/>
        <p:txBody>
          <a:bodyPr/>
          <a:lstStyle/>
          <a:p>
            <a:r>
              <a:rPr lang="en-US" dirty="0"/>
              <a:t>The very first model that a boosting algorithm creates is a constant model. This is a model that predicts a constant value regardless of what it’s given as inputs.</a:t>
            </a:r>
          </a:p>
          <a:p>
            <a:r>
              <a:rPr lang="en-US" dirty="0"/>
              <a:t>At each step after that, the algorithm finds the gradients of the loss function and trains a new model on those gradients.</a:t>
            </a:r>
          </a:p>
          <a:p>
            <a:r>
              <a:rPr lang="en-US" dirty="0"/>
              <a:t>Because of </a:t>
            </a:r>
            <a:r>
              <a:rPr lang="en-US" dirty="0" err="1"/>
              <a:t>mathemagic</a:t>
            </a:r>
            <a:r>
              <a:rPr lang="en-US" dirty="0"/>
              <a:t>, repeating this procedure leads to increasingly accurate predictions.</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920234601"/>
              </p:ext>
            </p:extLst>
          </p:nvPr>
        </p:nvGraphicFramePr>
        <p:xfrm>
          <a:off x="5180011" y="5172075"/>
          <a:ext cx="914400" cy="771525"/>
        </p:xfrm>
        <a:graphic>
          <a:graphicData uri="http://schemas.openxmlformats.org/presentationml/2006/ole">
            <mc:AlternateContent xmlns:mc="http://schemas.openxmlformats.org/markup-compatibility/2006">
              <mc:Choice xmlns:v="urn:schemas-microsoft-com:vml" Requires="v">
                <p:oleObj spid="_x0000_s2063" name="Document" showAsIcon="1" r:id="rId3" imgW="914400" imgH="771480" progId="Word.Document.12">
                  <p:embed/>
                </p:oleObj>
              </mc:Choice>
              <mc:Fallback>
                <p:oleObj name="Document" showAsIcon="1" r:id="rId3" imgW="914400" imgH="771480" progId="Word.Document.12">
                  <p:embed/>
                  <p:pic>
                    <p:nvPicPr>
                      <p:cNvPr id="0" name=""/>
                      <p:cNvPicPr/>
                      <p:nvPr/>
                    </p:nvPicPr>
                    <p:blipFill>
                      <a:blip r:embed="rId4"/>
                      <a:stretch>
                        <a:fillRect/>
                      </a:stretch>
                    </p:blipFill>
                    <p:spPr>
                      <a:xfrm>
                        <a:off x="5180011" y="5172075"/>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1756777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solidFill>
                  <a:schemeClr val="accent2"/>
                </a:solidFill>
              </a:rPr>
              <a:t>xgboost</a:t>
            </a:r>
            <a:endParaRPr lang="en-US" dirty="0">
              <a:solidFill>
                <a:schemeClr val="accent2"/>
              </a:solidFill>
            </a:endParaRP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4168629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FFC000"/>
                </a:solidFill>
              </a:rPr>
              <a:t>7.K means clustering</a:t>
            </a:r>
            <a:endParaRPr lang="en-US" dirty="0">
              <a:solidFill>
                <a:srgbClr val="FFC000"/>
              </a:solidFill>
            </a:endParaRPr>
          </a:p>
        </p:txBody>
      </p:sp>
      <p:sp>
        <p:nvSpPr>
          <p:cNvPr id="3" name="Content Placeholder 2"/>
          <p:cNvSpPr>
            <a:spLocks noGrp="1"/>
          </p:cNvSpPr>
          <p:nvPr>
            <p:ph idx="1"/>
          </p:nvPr>
        </p:nvSpPr>
        <p:spPr/>
        <p:txBody>
          <a:bodyPr/>
          <a:lstStyle/>
          <a:p>
            <a:r>
              <a:rPr lang="en-US" dirty="0"/>
              <a:t>It is an iterative algorithm that divides the unlabeled dataset into k different clusters in such a way that each dataset belongs only one group that has similar properties.</a:t>
            </a:r>
            <a:endParaRPr lang="en-US" dirty="0" smtClean="0"/>
          </a:p>
          <a:p>
            <a:r>
              <a:rPr lang="en-US" dirty="0" smtClean="0"/>
              <a:t>It  is </a:t>
            </a:r>
            <a:r>
              <a:rPr lang="en-US" dirty="0"/>
              <a:t>an </a:t>
            </a:r>
            <a:r>
              <a:rPr lang="en-US" dirty="0">
                <a:hlinkClick r:id="rId2"/>
              </a:rPr>
              <a:t>Unsupervised Learning algorithm</a:t>
            </a:r>
            <a:r>
              <a:rPr lang="en-US" dirty="0"/>
              <a:t>, which groups the unlabeled dataset into different clusters. Here K defines the number of pre-defined clusters that need to be created in the process, as if K=2, there will be two </a:t>
            </a:r>
            <a:r>
              <a:rPr lang="en-US" dirty="0" smtClean="0"/>
              <a:t>clusters</a:t>
            </a:r>
            <a:r>
              <a:rPr lang="en-US" dirty="0"/>
              <a:t>, and for K=3, there will be three clusters, and so on</a:t>
            </a:r>
            <a:r>
              <a:rPr lang="en-US" dirty="0" smtClean="0"/>
              <a:t>.</a:t>
            </a:r>
          </a:p>
          <a:p>
            <a:endParaRPr lang="en-US" dirty="0"/>
          </a:p>
        </p:txBody>
      </p:sp>
    </p:spTree>
    <p:extLst>
      <p:ext uri="{BB962C8B-B14F-4D97-AF65-F5344CB8AC3E}">
        <p14:creationId xmlns:p14="http://schemas.microsoft.com/office/powerpoint/2010/main" val="1397494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FFC000"/>
                </a:solidFill>
              </a:rPr>
              <a:t>Working of k-means algorithm</a:t>
            </a:r>
            <a:endParaRPr lang="en-US" sz="3200" dirty="0">
              <a:solidFill>
                <a:srgbClr val="FFC000"/>
              </a:solidFill>
            </a:endParaRPr>
          </a:p>
        </p:txBody>
      </p:sp>
      <p:sp>
        <p:nvSpPr>
          <p:cNvPr id="3" name="Content Placeholder 2"/>
          <p:cNvSpPr>
            <a:spLocks noGrp="1"/>
          </p:cNvSpPr>
          <p:nvPr>
            <p:ph idx="1"/>
          </p:nvPr>
        </p:nvSpPr>
        <p:spPr>
          <a:xfrm>
            <a:off x="785612" y="1803042"/>
            <a:ext cx="10393250" cy="4456090"/>
          </a:xfrm>
        </p:spPr>
        <p:txBody>
          <a:bodyPr>
            <a:normAutofit fontScale="92500" lnSpcReduction="20000"/>
          </a:bodyPr>
          <a:lstStyle/>
          <a:p>
            <a:pPr marL="0" indent="0">
              <a:buNone/>
            </a:pPr>
            <a:r>
              <a:rPr lang="en-US" dirty="0"/>
              <a:t>The working of the K-Means algorithm is explained in the below steps:</a:t>
            </a:r>
          </a:p>
          <a:p>
            <a:r>
              <a:rPr lang="en-US" b="1" dirty="0"/>
              <a:t>Step-1:</a:t>
            </a:r>
            <a:r>
              <a:rPr lang="en-US" dirty="0"/>
              <a:t> Select the number K to decide the number of clusters.</a:t>
            </a:r>
          </a:p>
          <a:p>
            <a:r>
              <a:rPr lang="en-US" b="1" dirty="0"/>
              <a:t>Step-2:</a:t>
            </a:r>
            <a:r>
              <a:rPr lang="en-US" dirty="0"/>
              <a:t> Select random K points or centroids. (It can be other from the input dataset).</a:t>
            </a:r>
          </a:p>
          <a:p>
            <a:r>
              <a:rPr lang="en-US" b="1" dirty="0"/>
              <a:t>Step-3:</a:t>
            </a:r>
            <a:r>
              <a:rPr lang="en-US" dirty="0"/>
              <a:t> Assign each data point to their closest centroid, which will form the predefined K clusters.</a:t>
            </a:r>
          </a:p>
          <a:p>
            <a:r>
              <a:rPr lang="en-US" b="1" dirty="0"/>
              <a:t>Step-4:</a:t>
            </a:r>
            <a:r>
              <a:rPr lang="en-US" dirty="0"/>
              <a:t> Calculate the variance and place a new centroid of each cluster.</a:t>
            </a:r>
          </a:p>
          <a:p>
            <a:r>
              <a:rPr lang="en-US" b="1" dirty="0"/>
              <a:t>Step-5:</a:t>
            </a:r>
            <a:r>
              <a:rPr lang="en-US" dirty="0"/>
              <a:t> Repeat the third steps, which means reassign each </a:t>
            </a:r>
            <a:r>
              <a:rPr lang="en-US" dirty="0" err="1"/>
              <a:t>datapoint</a:t>
            </a:r>
            <a:r>
              <a:rPr lang="en-US" dirty="0"/>
              <a:t> to the new closest centroid of each cluster.</a:t>
            </a:r>
          </a:p>
          <a:p>
            <a:r>
              <a:rPr lang="en-US" b="1" dirty="0"/>
              <a:t>Step-6:</a:t>
            </a:r>
            <a:r>
              <a:rPr lang="en-US" dirty="0"/>
              <a:t> If any reassignment occurs, then go to step-4 else go to FINISH.</a:t>
            </a:r>
          </a:p>
          <a:p>
            <a:r>
              <a:rPr lang="en-US" b="1" dirty="0"/>
              <a:t>Step-7</a:t>
            </a:r>
            <a:r>
              <a:rPr lang="en-US" dirty="0"/>
              <a:t>: The model is ready.</a:t>
            </a:r>
          </a:p>
        </p:txBody>
      </p:sp>
    </p:spTree>
    <p:extLst>
      <p:ext uri="{BB962C8B-B14F-4D97-AF65-F5344CB8AC3E}">
        <p14:creationId xmlns:p14="http://schemas.microsoft.com/office/powerpoint/2010/main" val="24004793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92174" y="231820"/>
            <a:ext cx="5643917" cy="3063075"/>
          </a:xfrm>
          <a:prstGeom prst="rect">
            <a:avLst/>
          </a:prstGeom>
        </p:spPr>
      </p:pic>
      <p:pic>
        <p:nvPicPr>
          <p:cNvPr id="5" name="Picture 4"/>
          <p:cNvPicPr>
            <a:picLocks noChangeAspect="1"/>
          </p:cNvPicPr>
          <p:nvPr/>
        </p:nvPicPr>
        <p:blipFill>
          <a:blip r:embed="rId3"/>
          <a:stretch>
            <a:fillRect/>
          </a:stretch>
        </p:blipFill>
        <p:spPr>
          <a:xfrm>
            <a:off x="5793657" y="3476669"/>
            <a:ext cx="5487473" cy="3201026"/>
          </a:xfrm>
          <a:prstGeom prst="rect">
            <a:avLst/>
          </a:prstGeom>
        </p:spPr>
      </p:pic>
    </p:spTree>
    <p:extLst>
      <p:ext uri="{BB962C8B-B14F-4D97-AF65-F5344CB8AC3E}">
        <p14:creationId xmlns:p14="http://schemas.microsoft.com/office/powerpoint/2010/main" val="6864573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83915" y="1094704"/>
            <a:ext cx="9804928" cy="4886650"/>
          </a:xfrm>
          <a:prstGeom prst="rect">
            <a:avLst/>
          </a:prstGeom>
        </p:spPr>
      </p:pic>
    </p:spTree>
    <p:extLst>
      <p:ext uri="{BB962C8B-B14F-4D97-AF65-F5344CB8AC3E}">
        <p14:creationId xmlns:p14="http://schemas.microsoft.com/office/powerpoint/2010/main" val="1060669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7584" y="1442434"/>
            <a:ext cx="9939828" cy="4348767"/>
          </a:xfrm>
        </p:spPr>
        <p:txBody>
          <a:bodyPr/>
          <a:lstStyle/>
          <a:p>
            <a:r>
              <a:rPr lang="en-US" dirty="0"/>
              <a:t>Initialize Cluster Centroids (Choose those 3 books to start with)</a:t>
            </a:r>
          </a:p>
          <a:p>
            <a:r>
              <a:rPr lang="en-US" dirty="0"/>
              <a:t>Assign </a:t>
            </a:r>
            <a:r>
              <a:rPr lang="en-US" dirty="0" smtClean="0"/>
              <a:t>data points </a:t>
            </a:r>
            <a:r>
              <a:rPr lang="en-US" dirty="0"/>
              <a:t>to Clusters (Place remaining the books one by one)</a:t>
            </a:r>
          </a:p>
          <a:p>
            <a:r>
              <a:rPr lang="en-US" dirty="0"/>
              <a:t>Update Cluster centroids (Start over with 3 different books)</a:t>
            </a:r>
          </a:p>
          <a:p>
            <a:r>
              <a:rPr lang="en-US" dirty="0"/>
              <a:t>Repeat step 2–3 until the stopping condition is met.</a:t>
            </a:r>
          </a:p>
          <a:p>
            <a:endParaRPr lang="en-US" dirty="0"/>
          </a:p>
        </p:txBody>
      </p:sp>
    </p:spTree>
    <p:extLst>
      <p:ext uri="{BB962C8B-B14F-4D97-AF65-F5344CB8AC3E}">
        <p14:creationId xmlns:p14="http://schemas.microsoft.com/office/powerpoint/2010/main" val="26492390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880315" y="965513"/>
            <a:ext cx="7405353" cy="5368193"/>
          </a:xfrm>
          <a:prstGeom prst="rect">
            <a:avLst/>
          </a:prstGeom>
        </p:spPr>
      </p:pic>
    </p:spTree>
    <p:extLst>
      <p:ext uri="{BB962C8B-B14F-4D97-AF65-F5344CB8AC3E}">
        <p14:creationId xmlns:p14="http://schemas.microsoft.com/office/powerpoint/2010/main" val="144721154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23" y="2541774"/>
            <a:ext cx="9905998" cy="1478570"/>
          </a:xfrm>
        </p:spPr>
        <p:txBody>
          <a:bodyPr/>
          <a:lstStyle/>
          <a:p>
            <a:pPr algn="ctr"/>
            <a:r>
              <a:rPr lang="en-US" sz="5400" dirty="0" smtClean="0">
                <a:solidFill>
                  <a:srgbClr val="FFC000"/>
                </a:solidFill>
              </a:rPr>
              <a:t>METRICS</a:t>
            </a:r>
            <a:endParaRPr lang="en-US" sz="5400" dirty="0">
              <a:solidFill>
                <a:srgbClr val="FFC000"/>
              </a:solidFill>
            </a:endParaRPr>
          </a:p>
        </p:txBody>
      </p:sp>
    </p:spTree>
    <p:extLst>
      <p:ext uri="{BB962C8B-B14F-4D97-AF65-F5344CB8AC3E}">
        <p14:creationId xmlns:p14="http://schemas.microsoft.com/office/powerpoint/2010/main" val="130850071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4552" y="193515"/>
            <a:ext cx="9905998" cy="1478570"/>
          </a:xfrm>
        </p:spPr>
        <p:txBody>
          <a:bodyPr/>
          <a:lstStyle/>
          <a:p>
            <a:pPr algn="ctr"/>
            <a:r>
              <a:rPr lang="en-US" dirty="0" smtClean="0">
                <a:solidFill>
                  <a:schemeClr val="accent2"/>
                </a:solidFill>
              </a:rPr>
              <a:t>R2 and Adjusted R2</a:t>
            </a:r>
            <a:endParaRPr lang="en-US" dirty="0">
              <a:solidFill>
                <a:schemeClr val="accent2"/>
              </a:solidFill>
            </a:endParaRPr>
          </a:p>
        </p:txBody>
      </p:sp>
      <p:sp>
        <p:nvSpPr>
          <p:cNvPr id="3" name="Content Placeholder 2"/>
          <p:cNvSpPr>
            <a:spLocks noGrp="1"/>
          </p:cNvSpPr>
          <p:nvPr>
            <p:ph idx="1"/>
          </p:nvPr>
        </p:nvSpPr>
        <p:spPr>
          <a:xfrm>
            <a:off x="1004553" y="1378039"/>
            <a:ext cx="9905998" cy="4594203"/>
          </a:xfrm>
        </p:spPr>
        <p:txBody>
          <a:bodyPr>
            <a:normAutofit/>
          </a:bodyPr>
          <a:lstStyle/>
          <a:p>
            <a:pPr marL="457200" indent="-457200">
              <a:buAutoNum type="arabicPeriod"/>
            </a:pPr>
            <a:r>
              <a:rPr lang="en-US" b="1" dirty="0" smtClean="0"/>
              <a:t>R-squared </a:t>
            </a:r>
            <a:r>
              <a:rPr lang="en-US" b="1" dirty="0"/>
              <a:t>method</a:t>
            </a:r>
            <a:r>
              <a:rPr lang="en-US" b="1" dirty="0" smtClean="0"/>
              <a:t>:</a:t>
            </a:r>
          </a:p>
          <a:p>
            <a:pPr marL="0" indent="0">
              <a:buNone/>
            </a:pPr>
            <a:r>
              <a:rPr lang="en-US" dirty="0"/>
              <a:t>R-squared, also known as the coefficient determination, defines the degree to which the variance in the dependent variable (or target) can be explained by the independent variable (features</a:t>
            </a:r>
            <a:r>
              <a:rPr lang="en-US" dirty="0" smtClean="0"/>
              <a:t>).</a:t>
            </a:r>
          </a:p>
          <a:p>
            <a:pPr marL="0" indent="0">
              <a:buNone/>
            </a:pPr>
            <a:r>
              <a:rPr lang="en-US" dirty="0" smtClean="0"/>
              <a:t>Ideally</a:t>
            </a:r>
            <a:r>
              <a:rPr lang="en-US" dirty="0"/>
              <a:t>, </a:t>
            </a:r>
            <a:r>
              <a:rPr lang="en-US" dirty="0" smtClean="0"/>
              <a:t>the </a:t>
            </a:r>
            <a:r>
              <a:rPr lang="en-US" dirty="0"/>
              <a:t>independent variables are able to explain all the variation in the target variable. In that scenario, the r-squared value would be 1. Thus we can say that higher the r-squared value, better in the model</a:t>
            </a:r>
            <a:r>
              <a:rPr lang="en-US" dirty="0" smtClean="0"/>
              <a:t>.</a:t>
            </a:r>
            <a:endParaRPr lang="en-US" dirty="0"/>
          </a:p>
          <a:p>
            <a:r>
              <a:rPr lang="en-US" dirty="0"/>
              <a:t>It can be calculated from the below formula</a:t>
            </a:r>
          </a:p>
        </p:txBody>
      </p:sp>
      <p:pic>
        <p:nvPicPr>
          <p:cNvPr id="4" name="Picture 3"/>
          <p:cNvPicPr>
            <a:picLocks noChangeAspect="1"/>
          </p:cNvPicPr>
          <p:nvPr/>
        </p:nvPicPr>
        <p:blipFill>
          <a:blip r:embed="rId2"/>
          <a:stretch>
            <a:fillRect/>
          </a:stretch>
        </p:blipFill>
        <p:spPr>
          <a:xfrm>
            <a:off x="6915955" y="5073164"/>
            <a:ext cx="2884868" cy="899078"/>
          </a:xfrm>
          <a:prstGeom prst="rect">
            <a:avLst/>
          </a:prstGeom>
        </p:spPr>
      </p:pic>
    </p:spTree>
    <p:extLst>
      <p:ext uri="{BB962C8B-B14F-4D97-AF65-F5344CB8AC3E}">
        <p14:creationId xmlns:p14="http://schemas.microsoft.com/office/powerpoint/2010/main" val="38595475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accent2"/>
                </a:solidFill>
                <a:latin typeface="Verdana" panose="020B0604030504040204" pitchFamily="34" charset="0"/>
                <a:ea typeface="Verdana" panose="020B0604030504040204" pitchFamily="34" charset="0"/>
                <a:cs typeface="Verdana" panose="020B0604030504040204" pitchFamily="34" charset="0"/>
              </a:rPr>
              <a:t>Contd</a:t>
            </a:r>
            <a:r>
              <a:rPr lang="en-US" dirty="0" smtClean="0">
                <a:solidFill>
                  <a:schemeClr val="accent2"/>
                </a:solidFill>
                <a:latin typeface="Verdana" panose="020B0604030504040204" pitchFamily="34" charset="0"/>
                <a:ea typeface="Verdana" panose="020B0604030504040204" pitchFamily="34" charset="0"/>
                <a:cs typeface="Verdana" panose="020B0604030504040204" pitchFamily="34" charset="0"/>
              </a:rPr>
              <a:t>…</a:t>
            </a:r>
            <a:endParaRPr lang="en-US"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p:txBody>
          <a:bodyPr/>
          <a:lstStyle/>
          <a:p>
            <a:pPr marL="0" indent="0">
              <a:buNone/>
            </a:pPr>
            <a:r>
              <a:rPr lang="en-US" b="1"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Missing data: </a:t>
            </a:r>
            <a:r>
              <a:rPr lang="en-US" dirty="0">
                <a:latin typeface="Verdana" panose="020B0604030504040204" pitchFamily="34" charset="0"/>
                <a:ea typeface="Verdana" panose="020B0604030504040204" pitchFamily="34" charset="0"/>
                <a:cs typeface="Verdana" panose="020B0604030504040204" pitchFamily="34" charset="0"/>
              </a:rPr>
              <a:t>pandas primarily uses the </a:t>
            </a:r>
            <a:r>
              <a:rPr lang="en-US" dirty="0" smtClean="0">
                <a:latin typeface="Verdana" panose="020B0604030504040204" pitchFamily="34" charset="0"/>
                <a:ea typeface="Verdana" panose="020B0604030504040204" pitchFamily="34" charset="0"/>
                <a:cs typeface="Verdana" panose="020B0604030504040204" pitchFamily="34" charset="0"/>
              </a:rPr>
              <a:t>value </a:t>
            </a:r>
            <a:r>
              <a:rPr lang="en-US" dirty="0" err="1" smtClean="0">
                <a:latin typeface="Verdana" panose="020B0604030504040204" pitchFamily="34" charset="0"/>
                <a:ea typeface="Verdana" panose="020B0604030504040204" pitchFamily="34" charset="0"/>
                <a:cs typeface="Verdana" panose="020B0604030504040204" pitchFamily="34" charset="0"/>
              </a:rPr>
              <a:t>np.nan</a:t>
            </a:r>
            <a:r>
              <a:rPr lang="en-US" dirty="0" smtClean="0">
                <a:latin typeface="Verdana" panose="020B0604030504040204" pitchFamily="34" charset="0"/>
                <a:ea typeface="Verdana" panose="020B0604030504040204" pitchFamily="34" charset="0"/>
                <a:cs typeface="Verdana" panose="020B0604030504040204" pitchFamily="34" charset="0"/>
              </a:rPr>
              <a:t> to represent missing data</a:t>
            </a:r>
            <a:endParaRPr lang="en-US"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endParaRPr>
          </a:p>
          <a:p>
            <a:r>
              <a:rPr lang="en-US" dirty="0" err="1"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dropna</a:t>
            </a:r>
            <a:r>
              <a:rPr lang="en-US"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rPr>
              <a:t>To drop any rows that have missing data.</a:t>
            </a:r>
            <a:endParaRPr lang="en-US"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endParaRPr>
          </a:p>
          <a:p>
            <a:r>
              <a:rPr lang="en-US" dirty="0" err="1"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Fillna</a:t>
            </a:r>
            <a:r>
              <a:rPr lang="en-US"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 fills missing data</a:t>
            </a:r>
          </a:p>
          <a:p>
            <a:r>
              <a:rPr lang="en-US" dirty="0" err="1"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Isna</a:t>
            </a:r>
            <a:r>
              <a:rPr lang="en-US"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 gets the Boolean mask where values are nan</a:t>
            </a:r>
            <a:endParaRPr lang="en-US"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814822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87132" y="2159335"/>
            <a:ext cx="9295884" cy="2811910"/>
          </a:xfrm>
        </p:spPr>
        <p:txBody>
          <a:bodyPr/>
          <a:lstStyle/>
          <a:p>
            <a:r>
              <a:rPr lang="en-US" dirty="0"/>
              <a:t>D</a:t>
            </a:r>
            <a:r>
              <a:rPr lang="en-US" dirty="0" smtClean="0"/>
              <a:t>rawback </a:t>
            </a:r>
            <a:r>
              <a:rPr lang="en-US" dirty="0"/>
              <a:t>of r-squared is that it assumes every variable helps in explaining the variation in the target, which might not always be true. For instance, if we add a new features to the data (which may or may not be useful), the r-squared value for the model would either increase or remain same but it would never decrease.</a:t>
            </a:r>
          </a:p>
        </p:txBody>
      </p:sp>
    </p:spTree>
    <p:extLst>
      <p:ext uri="{BB962C8B-B14F-4D97-AF65-F5344CB8AC3E}">
        <p14:creationId xmlns:p14="http://schemas.microsoft.com/office/powerpoint/2010/main" val="25803902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7735" y="1171977"/>
            <a:ext cx="9862555" cy="5095742"/>
          </a:xfrm>
        </p:spPr>
        <p:txBody>
          <a:bodyPr>
            <a:normAutofit fontScale="92500" lnSpcReduction="10000"/>
          </a:bodyPr>
          <a:lstStyle/>
          <a:p>
            <a:pPr marL="0" indent="0">
              <a:buNone/>
            </a:pPr>
            <a:r>
              <a:rPr lang="en-US" b="1" dirty="0" smtClean="0"/>
              <a:t>2. Adjusted R2:</a:t>
            </a:r>
          </a:p>
          <a:p>
            <a:pPr marL="0" indent="0">
              <a:buNone/>
            </a:pPr>
            <a:r>
              <a:rPr lang="en-US" dirty="0"/>
              <a:t>Adjusted R-squared measures the variation in the dependent variable (or target), explained by only the features which are helpful in making </a:t>
            </a:r>
            <a:r>
              <a:rPr lang="en-US" dirty="0" smtClean="0"/>
              <a:t>predictions.</a:t>
            </a:r>
          </a:p>
          <a:p>
            <a:pPr marL="0" indent="0">
              <a:buNone/>
            </a:pPr>
            <a:r>
              <a:rPr lang="en-US" dirty="0" smtClean="0"/>
              <a:t>It</a:t>
            </a:r>
            <a:r>
              <a:rPr lang="en-US" b="1" dirty="0" smtClean="0"/>
              <a:t> </a:t>
            </a:r>
            <a:r>
              <a:rPr lang="en-US" dirty="0" smtClean="0"/>
              <a:t>penalizes for </a:t>
            </a:r>
            <a:r>
              <a:rPr lang="en-US" dirty="0"/>
              <a:t>adding features which are not useful for predicting the target</a:t>
            </a:r>
            <a:r>
              <a:rPr lang="en-US" dirty="0" smtClean="0"/>
              <a:t>.</a:t>
            </a:r>
          </a:p>
          <a:p>
            <a:pPr marL="0" indent="0">
              <a:buNone/>
            </a:pPr>
            <a:endParaRPr lang="en-US" b="1" dirty="0"/>
          </a:p>
          <a:p>
            <a:pPr marL="0" indent="0">
              <a:buNone/>
            </a:pPr>
            <a:endParaRPr lang="en-US" b="1" dirty="0" smtClean="0"/>
          </a:p>
          <a:p>
            <a:pPr marL="0" indent="0">
              <a:buNone/>
            </a:pPr>
            <a:r>
              <a:rPr lang="en-US" dirty="0"/>
              <a:t>N is the number of rows and M is the number of columns. As the number of feature increases, the value in the denominator decreases</a:t>
            </a:r>
            <a:r>
              <a:rPr lang="en-US" dirty="0" smtClean="0"/>
              <a:t>.</a:t>
            </a:r>
          </a:p>
          <a:p>
            <a:r>
              <a:rPr lang="en-US" dirty="0"/>
              <a:t>If the R2 increases by a significant value, then the adjusted r-squared would increase.</a:t>
            </a:r>
          </a:p>
          <a:p>
            <a:r>
              <a:rPr lang="en-US" dirty="0"/>
              <a:t>If there is no significant change in R2, then the adjusted r2 would decrease</a:t>
            </a:r>
          </a:p>
          <a:p>
            <a:pPr marL="0" indent="0">
              <a:buNone/>
            </a:pPr>
            <a:endParaRPr lang="en-US" b="1" dirty="0"/>
          </a:p>
        </p:txBody>
      </p:sp>
      <p:pic>
        <p:nvPicPr>
          <p:cNvPr id="4" name="Picture 3"/>
          <p:cNvPicPr>
            <a:picLocks noChangeAspect="1"/>
          </p:cNvPicPr>
          <p:nvPr/>
        </p:nvPicPr>
        <p:blipFill>
          <a:blip r:embed="rId2"/>
          <a:stretch>
            <a:fillRect/>
          </a:stretch>
        </p:blipFill>
        <p:spPr>
          <a:xfrm>
            <a:off x="3702609" y="3028670"/>
            <a:ext cx="3267075" cy="962025"/>
          </a:xfrm>
          <a:prstGeom prst="rect">
            <a:avLst/>
          </a:prstGeom>
        </p:spPr>
      </p:pic>
    </p:spTree>
    <p:extLst>
      <p:ext uri="{BB962C8B-B14F-4D97-AF65-F5344CB8AC3E}">
        <p14:creationId xmlns:p14="http://schemas.microsoft.com/office/powerpoint/2010/main" val="8317970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CLASSIFICATION METRICS</a:t>
            </a:r>
            <a:endParaRPr lang="en-US" dirty="0">
              <a:solidFill>
                <a:srgbClr val="FFC000"/>
              </a:solidFill>
            </a:endParaRPr>
          </a:p>
        </p:txBody>
      </p:sp>
      <p:sp>
        <p:nvSpPr>
          <p:cNvPr id="3" name="Content Placeholder 2"/>
          <p:cNvSpPr>
            <a:spLocks noGrp="1"/>
          </p:cNvSpPr>
          <p:nvPr>
            <p:ph idx="1"/>
          </p:nvPr>
        </p:nvSpPr>
        <p:spPr/>
        <p:txBody>
          <a:bodyPr>
            <a:normAutofit fontScale="92500" lnSpcReduction="10000"/>
          </a:bodyPr>
          <a:lstStyle/>
          <a:p>
            <a:r>
              <a:rPr lang="en-US" dirty="0"/>
              <a:t>M</a:t>
            </a:r>
            <a:r>
              <a:rPr lang="en-US" dirty="0" smtClean="0"/>
              <a:t>etrics </a:t>
            </a:r>
            <a:r>
              <a:rPr lang="en-US" dirty="0"/>
              <a:t>are used to monitor and measure the performance of a model (during training, and </a:t>
            </a:r>
            <a:r>
              <a:rPr lang="en-US" dirty="0" smtClean="0"/>
              <a:t>test.</a:t>
            </a:r>
          </a:p>
          <a:p>
            <a:pPr marL="0" indent="0">
              <a:buNone/>
            </a:pPr>
            <a:endParaRPr lang="en-US" dirty="0" smtClean="0"/>
          </a:p>
          <a:p>
            <a:r>
              <a:rPr lang="en-US" dirty="0" smtClean="0"/>
              <a:t>Below are few classification metrics:</a:t>
            </a:r>
          </a:p>
          <a:p>
            <a:pPr lvl="1"/>
            <a:r>
              <a:rPr lang="en-US" dirty="0" smtClean="0"/>
              <a:t>CONFUSION MATRIX</a:t>
            </a:r>
          </a:p>
          <a:p>
            <a:pPr lvl="1"/>
            <a:r>
              <a:rPr lang="en-US" dirty="0" smtClean="0"/>
              <a:t>ACCURACY</a:t>
            </a:r>
          </a:p>
          <a:p>
            <a:pPr lvl="1"/>
            <a:r>
              <a:rPr lang="en-US" dirty="0"/>
              <a:t>PRECISION AND RECALL</a:t>
            </a:r>
          </a:p>
          <a:p>
            <a:pPr lvl="1"/>
            <a:r>
              <a:rPr lang="en-US" dirty="0" smtClean="0"/>
              <a:t>F1 SCORE</a:t>
            </a:r>
            <a:endParaRPr lang="en-US" dirty="0"/>
          </a:p>
          <a:p>
            <a:pPr lvl="1"/>
            <a:endParaRPr lang="en-US" dirty="0" smtClean="0"/>
          </a:p>
        </p:txBody>
      </p:sp>
    </p:spTree>
    <p:extLst>
      <p:ext uri="{BB962C8B-B14F-4D97-AF65-F5344CB8AC3E}">
        <p14:creationId xmlns:p14="http://schemas.microsoft.com/office/powerpoint/2010/main" val="30531871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CONFUSION</a:t>
            </a:r>
            <a:r>
              <a:rPr lang="en-US" dirty="0" smtClean="0"/>
              <a:t> </a:t>
            </a:r>
            <a:r>
              <a:rPr lang="en-US" dirty="0" smtClean="0">
                <a:solidFill>
                  <a:srgbClr val="FFC000"/>
                </a:solidFill>
              </a:rPr>
              <a:t>Matrix</a:t>
            </a:r>
            <a:endParaRPr lang="en-US" dirty="0">
              <a:solidFill>
                <a:srgbClr val="FFC000"/>
              </a:solidFill>
            </a:endParaRPr>
          </a:p>
        </p:txBody>
      </p:sp>
      <p:sp>
        <p:nvSpPr>
          <p:cNvPr id="3" name="Content Placeholder 2"/>
          <p:cNvSpPr>
            <a:spLocks noGrp="1"/>
          </p:cNvSpPr>
          <p:nvPr>
            <p:ph idx="1"/>
          </p:nvPr>
        </p:nvSpPr>
        <p:spPr>
          <a:xfrm>
            <a:off x="1141413" y="1815921"/>
            <a:ext cx="9905998" cy="4275786"/>
          </a:xfrm>
        </p:spPr>
        <p:txBody>
          <a:bodyPr>
            <a:normAutofit/>
          </a:bodyPr>
          <a:lstStyle/>
          <a:p>
            <a:r>
              <a:rPr lang="en-US" dirty="0"/>
              <a:t>A confusion matrix is a summary of prediction results on a classification problem.</a:t>
            </a:r>
            <a:endParaRPr lang="en-US" b="1" dirty="0" smtClean="0"/>
          </a:p>
          <a:p>
            <a:endParaRPr lang="en-US" dirty="0" smtClean="0"/>
          </a:p>
          <a:p>
            <a:endParaRPr lang="en-US" dirty="0"/>
          </a:p>
          <a:p>
            <a:endParaRPr lang="en-US" dirty="0" smtClean="0"/>
          </a:p>
          <a:p>
            <a:endParaRPr lang="en-US" dirty="0" smtClean="0"/>
          </a:p>
          <a:p>
            <a:r>
              <a:rPr lang="en-US" dirty="0" smtClean="0"/>
              <a:t>It </a:t>
            </a:r>
            <a:r>
              <a:rPr lang="en-US" dirty="0"/>
              <a:t>shows the ways in which </a:t>
            </a:r>
            <a:r>
              <a:rPr lang="en-US" dirty="0" smtClean="0"/>
              <a:t>our classification model is </a:t>
            </a:r>
            <a:r>
              <a:rPr lang="en-US" dirty="0"/>
              <a:t>confused when it makes predictions</a:t>
            </a:r>
            <a:r>
              <a:rPr lang="en-US" dirty="0" smtClean="0"/>
              <a:t>.</a:t>
            </a:r>
          </a:p>
          <a:p>
            <a:endParaRPr lang="en-US" dirty="0"/>
          </a:p>
        </p:txBody>
      </p:sp>
      <p:pic>
        <p:nvPicPr>
          <p:cNvPr id="7" name="Picture 6"/>
          <p:cNvPicPr>
            <a:picLocks noChangeAspect="1"/>
          </p:cNvPicPr>
          <p:nvPr/>
        </p:nvPicPr>
        <p:blipFill>
          <a:blip r:embed="rId2"/>
          <a:stretch>
            <a:fillRect/>
          </a:stretch>
        </p:blipFill>
        <p:spPr>
          <a:xfrm>
            <a:off x="2266683" y="2807594"/>
            <a:ext cx="5678106" cy="2362937"/>
          </a:xfrm>
          <a:prstGeom prst="rect">
            <a:avLst/>
          </a:prstGeom>
        </p:spPr>
      </p:pic>
    </p:spTree>
    <p:extLst>
      <p:ext uri="{BB962C8B-B14F-4D97-AF65-F5344CB8AC3E}">
        <p14:creationId xmlns:p14="http://schemas.microsoft.com/office/powerpoint/2010/main" val="251138713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14400" y="1429555"/>
            <a:ext cx="10630594" cy="4116596"/>
          </a:xfrm>
          <a:prstGeom prst="rect">
            <a:avLst/>
          </a:prstGeom>
        </p:spPr>
      </p:pic>
    </p:spTree>
    <p:extLst>
      <p:ext uri="{BB962C8B-B14F-4D97-AF65-F5344CB8AC3E}">
        <p14:creationId xmlns:p14="http://schemas.microsoft.com/office/powerpoint/2010/main" val="130969499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solidFill>
              </a:rPr>
              <a:t>EXAMPLE</a:t>
            </a:r>
            <a:endParaRPr lang="en-US" dirty="0">
              <a:solidFill>
                <a:schemeClr val="accent2"/>
              </a:solidFill>
            </a:endParaRPr>
          </a:p>
        </p:txBody>
      </p:sp>
      <p:pic>
        <p:nvPicPr>
          <p:cNvPr id="6" name="Picture 5"/>
          <p:cNvPicPr>
            <a:picLocks noChangeAspect="1"/>
          </p:cNvPicPr>
          <p:nvPr/>
        </p:nvPicPr>
        <p:blipFill>
          <a:blip r:embed="rId2"/>
          <a:stretch>
            <a:fillRect/>
          </a:stretch>
        </p:blipFill>
        <p:spPr>
          <a:xfrm>
            <a:off x="1262130" y="1779671"/>
            <a:ext cx="9556124" cy="4705662"/>
          </a:xfrm>
          <a:prstGeom prst="rect">
            <a:avLst/>
          </a:prstGeom>
        </p:spPr>
      </p:pic>
    </p:spTree>
    <p:extLst>
      <p:ext uri="{BB962C8B-B14F-4D97-AF65-F5344CB8AC3E}">
        <p14:creationId xmlns:p14="http://schemas.microsoft.com/office/powerpoint/2010/main" val="330502021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Accuracy</a:t>
            </a:r>
            <a:endParaRPr lang="en-US" dirty="0">
              <a:solidFill>
                <a:srgbClr val="FFC000"/>
              </a:solidFill>
            </a:endParaRPr>
          </a:p>
        </p:txBody>
      </p:sp>
      <p:sp>
        <p:nvSpPr>
          <p:cNvPr id="3" name="Content Placeholder 2"/>
          <p:cNvSpPr>
            <a:spLocks noGrp="1"/>
          </p:cNvSpPr>
          <p:nvPr>
            <p:ph idx="1"/>
          </p:nvPr>
        </p:nvSpPr>
        <p:spPr/>
        <p:txBody>
          <a:bodyPr>
            <a:normAutofit lnSpcReduction="10000"/>
          </a:bodyPr>
          <a:lstStyle/>
          <a:p>
            <a:r>
              <a:rPr lang="en-US" dirty="0"/>
              <a:t> </a:t>
            </a:r>
            <a:r>
              <a:rPr lang="en-US" dirty="0" smtClean="0"/>
              <a:t>Accuracy is </a:t>
            </a:r>
            <a:r>
              <a:rPr lang="en-US" dirty="0"/>
              <a:t>the ratio of number of correct predictions to the total number of input samples</a:t>
            </a:r>
            <a:r>
              <a:rPr lang="en-US" dirty="0" smtClean="0"/>
              <a:t>.</a:t>
            </a:r>
            <a:endParaRPr lang="en-US" dirty="0"/>
          </a:p>
          <a:p>
            <a:endParaRPr lang="en-US" dirty="0" smtClean="0"/>
          </a:p>
          <a:p>
            <a:endParaRPr lang="en-US" dirty="0" smtClean="0"/>
          </a:p>
          <a:p>
            <a:endParaRPr lang="en-US" dirty="0"/>
          </a:p>
          <a:p>
            <a:r>
              <a:rPr lang="en-US" dirty="0"/>
              <a:t>It works well only if there are equal number of samples belonging to each class.</a:t>
            </a:r>
          </a:p>
        </p:txBody>
      </p:sp>
      <p:pic>
        <p:nvPicPr>
          <p:cNvPr id="4" name="Picture 3"/>
          <p:cNvPicPr>
            <a:picLocks noChangeAspect="1"/>
          </p:cNvPicPr>
          <p:nvPr/>
        </p:nvPicPr>
        <p:blipFill>
          <a:blip r:embed="rId2"/>
          <a:stretch>
            <a:fillRect/>
          </a:stretch>
        </p:blipFill>
        <p:spPr>
          <a:xfrm>
            <a:off x="2546572" y="3559125"/>
            <a:ext cx="7095677" cy="922438"/>
          </a:xfrm>
          <a:prstGeom prst="rect">
            <a:avLst/>
          </a:prstGeom>
        </p:spPr>
      </p:pic>
    </p:spTree>
    <p:extLst>
      <p:ext uri="{BB962C8B-B14F-4D97-AF65-F5344CB8AC3E}">
        <p14:creationId xmlns:p14="http://schemas.microsoft.com/office/powerpoint/2010/main" val="302066559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solidFill>
                  <a:schemeClr val="accent2"/>
                </a:solidFill>
              </a:rPr>
              <a:t>PRECISION AND RECALL</a:t>
            </a:r>
            <a:endParaRPr lang="en-US" sz="4000" dirty="0">
              <a:solidFill>
                <a:schemeClr val="accent2"/>
              </a:solidFill>
            </a:endParaRPr>
          </a:p>
        </p:txBody>
      </p:sp>
      <p:sp>
        <p:nvSpPr>
          <p:cNvPr id="3" name="Content Placeholder 2"/>
          <p:cNvSpPr>
            <a:spLocks noGrp="1"/>
          </p:cNvSpPr>
          <p:nvPr>
            <p:ph idx="1"/>
          </p:nvPr>
        </p:nvSpPr>
        <p:spPr>
          <a:xfrm>
            <a:off x="1141413" y="2470576"/>
            <a:ext cx="10171648" cy="3898007"/>
          </a:xfrm>
        </p:spPr>
        <p:txBody>
          <a:bodyPr/>
          <a:lstStyle/>
          <a:p>
            <a:r>
              <a:rPr lang="en-US" sz="3200" dirty="0" smtClean="0"/>
              <a:t>Precision </a:t>
            </a:r>
            <a:r>
              <a:rPr lang="en-US" sz="3200" dirty="0"/>
              <a:t>means the percentage of your results which are relevant. </a:t>
            </a:r>
          </a:p>
          <a:p>
            <a:r>
              <a:rPr lang="en-US" sz="3200" dirty="0" smtClean="0"/>
              <a:t>Recall </a:t>
            </a:r>
            <a:r>
              <a:rPr lang="en-US" sz="3200" dirty="0"/>
              <a:t>refers to the percentage of total relevant results correctly classified by your algorithm. </a:t>
            </a:r>
          </a:p>
        </p:txBody>
      </p:sp>
    </p:spTree>
    <p:extLst>
      <p:ext uri="{BB962C8B-B14F-4D97-AF65-F5344CB8AC3E}">
        <p14:creationId xmlns:p14="http://schemas.microsoft.com/office/powerpoint/2010/main" val="412665346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468192" y="1191632"/>
            <a:ext cx="9311425" cy="4887790"/>
          </a:xfrm>
          <a:prstGeom prst="rect">
            <a:avLst/>
          </a:prstGeom>
        </p:spPr>
      </p:pic>
    </p:spTree>
    <p:extLst>
      <p:ext uri="{BB962C8B-B14F-4D97-AF65-F5344CB8AC3E}">
        <p14:creationId xmlns:p14="http://schemas.microsoft.com/office/powerpoint/2010/main" val="123634724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5959" y="1399481"/>
            <a:ext cx="9905999" cy="3541714"/>
          </a:xfrm>
        </p:spPr>
        <p:txBody>
          <a:bodyPr/>
          <a:lstStyle/>
          <a:p>
            <a:r>
              <a:rPr lang="en-US" dirty="0"/>
              <a:t>Out of all the positive classes, how much we predicted correctly. It should be high as possible</a:t>
            </a:r>
            <a:r>
              <a:rPr lang="en-US" dirty="0" smtClean="0"/>
              <a:t>.</a:t>
            </a:r>
          </a:p>
          <a:p>
            <a:endParaRPr lang="en-US" dirty="0"/>
          </a:p>
          <a:p>
            <a:endParaRPr lang="en-US" dirty="0" smtClean="0"/>
          </a:p>
          <a:p>
            <a:r>
              <a:rPr lang="en-US" dirty="0"/>
              <a:t>Out of all the positive classes we have predicted correctly, how many are actually positive.</a:t>
            </a:r>
          </a:p>
        </p:txBody>
      </p:sp>
      <p:pic>
        <p:nvPicPr>
          <p:cNvPr id="5" name="Picture 4"/>
          <p:cNvPicPr>
            <a:picLocks noChangeAspect="1"/>
          </p:cNvPicPr>
          <p:nvPr/>
        </p:nvPicPr>
        <p:blipFill>
          <a:blip r:embed="rId2"/>
          <a:stretch>
            <a:fillRect/>
          </a:stretch>
        </p:blipFill>
        <p:spPr>
          <a:xfrm>
            <a:off x="3998910" y="2684966"/>
            <a:ext cx="2143125" cy="742950"/>
          </a:xfrm>
          <a:prstGeom prst="rect">
            <a:avLst/>
          </a:prstGeom>
        </p:spPr>
      </p:pic>
      <p:pic>
        <p:nvPicPr>
          <p:cNvPr id="6" name="Picture 5"/>
          <p:cNvPicPr>
            <a:picLocks noChangeAspect="1"/>
          </p:cNvPicPr>
          <p:nvPr/>
        </p:nvPicPr>
        <p:blipFill>
          <a:blip r:embed="rId3"/>
          <a:stretch>
            <a:fillRect/>
          </a:stretch>
        </p:blipFill>
        <p:spPr>
          <a:xfrm>
            <a:off x="3951284" y="4713401"/>
            <a:ext cx="2238375" cy="752475"/>
          </a:xfrm>
          <a:prstGeom prst="rect">
            <a:avLst/>
          </a:prstGeom>
        </p:spPr>
      </p:pic>
    </p:spTree>
    <p:extLst>
      <p:ext uri="{BB962C8B-B14F-4D97-AF65-F5344CB8AC3E}">
        <p14:creationId xmlns:p14="http://schemas.microsoft.com/office/powerpoint/2010/main" val="33792328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5654" y="1257812"/>
            <a:ext cx="9905999" cy="4730864"/>
          </a:xfrm>
        </p:spPr>
        <p:txBody>
          <a:bodyPr>
            <a:noAutofit/>
          </a:bodyPr>
          <a:lstStyle/>
          <a:p>
            <a:r>
              <a:rPr lang="en-US" dirty="0" smtClean="0">
                <a:latin typeface="Verdana" panose="020B0604030504040204" pitchFamily="34" charset="0"/>
                <a:ea typeface="Verdana" panose="020B0604030504040204" pitchFamily="34" charset="0"/>
                <a:cs typeface="Verdana" panose="020B0604030504040204" pitchFamily="34" charset="0"/>
              </a:rPr>
              <a:t>Apply(): It allows </a:t>
            </a:r>
            <a:r>
              <a:rPr lang="en-US" dirty="0">
                <a:latin typeface="Verdana" panose="020B0604030504040204" pitchFamily="34" charset="0"/>
                <a:ea typeface="Verdana" panose="020B0604030504040204" pitchFamily="34" charset="0"/>
                <a:cs typeface="Verdana" panose="020B0604030504040204" pitchFamily="34" charset="0"/>
              </a:rPr>
              <a:t>the user to pass a function and apply it to every single value of the Pandas series</a:t>
            </a:r>
            <a:r>
              <a:rPr lang="en-US" dirty="0" smtClean="0">
                <a:latin typeface="Verdana" panose="020B0604030504040204" pitchFamily="34" charset="0"/>
                <a:ea typeface="Verdana" panose="020B0604030504040204" pitchFamily="34" charset="0"/>
                <a:cs typeface="Verdana" panose="020B0604030504040204" pitchFamily="34" charset="0"/>
              </a:rPr>
              <a:t>.</a:t>
            </a:r>
          </a:p>
          <a:p>
            <a:r>
              <a:rPr lang="en-US" dirty="0" err="1" smtClean="0">
                <a:latin typeface="Verdana" panose="020B0604030504040204" pitchFamily="34" charset="0"/>
                <a:ea typeface="Verdana" panose="020B0604030504040204" pitchFamily="34" charset="0"/>
                <a:cs typeface="Verdana" panose="020B0604030504040204" pitchFamily="34" charset="0"/>
              </a:rPr>
              <a:t>Concat</a:t>
            </a:r>
            <a:r>
              <a:rPr lang="en-US" dirty="0" smtClean="0">
                <a:latin typeface="Verdana" panose="020B0604030504040204" pitchFamily="34" charset="0"/>
                <a:ea typeface="Verdana" panose="020B0604030504040204" pitchFamily="34" charset="0"/>
                <a:cs typeface="Verdana" panose="020B0604030504040204" pitchFamily="34" charset="0"/>
              </a:rPr>
              <a:t>(): It </a:t>
            </a:r>
            <a:r>
              <a:rPr lang="en-US" dirty="0">
                <a:latin typeface="Verdana" panose="020B0604030504040204" pitchFamily="34" charset="0"/>
                <a:ea typeface="Verdana" panose="020B0604030504040204" pitchFamily="34" charset="0"/>
                <a:cs typeface="Verdana" panose="020B0604030504040204" pitchFamily="34" charset="0"/>
              </a:rPr>
              <a:t>provides various facilities for easily combining together Series and </a:t>
            </a:r>
            <a:r>
              <a:rPr lang="en-US" dirty="0" smtClean="0">
                <a:latin typeface="Verdana" panose="020B0604030504040204" pitchFamily="34" charset="0"/>
                <a:ea typeface="Verdana" panose="020B0604030504040204" pitchFamily="34" charset="0"/>
                <a:cs typeface="Verdana" panose="020B0604030504040204" pitchFamily="34" charset="0"/>
              </a:rPr>
              <a:t>Data Frame objects.</a:t>
            </a:r>
          </a:p>
          <a:p>
            <a:r>
              <a:rPr lang="en-US" dirty="0" smtClean="0">
                <a:latin typeface="Verdana" panose="020B0604030504040204" pitchFamily="34" charset="0"/>
                <a:ea typeface="Verdana" panose="020B0604030504040204" pitchFamily="34" charset="0"/>
                <a:cs typeface="Verdana" panose="020B0604030504040204" pitchFamily="34" charset="0"/>
              </a:rPr>
              <a:t>Join</a:t>
            </a:r>
            <a:r>
              <a:rPr lang="en-US" dirty="0">
                <a:latin typeface="Verdana" panose="020B0604030504040204" pitchFamily="34" charset="0"/>
                <a:ea typeface="Verdana" panose="020B0604030504040204" pitchFamily="34" charset="0"/>
                <a:cs typeface="Verdana" panose="020B0604030504040204" pitchFamily="34" charset="0"/>
              </a:rPr>
              <a:t>(): </a:t>
            </a:r>
            <a:r>
              <a:rPr lang="en-US" dirty="0" smtClean="0">
                <a:latin typeface="Verdana" panose="020B0604030504040204" pitchFamily="34" charset="0"/>
                <a:ea typeface="Verdana" panose="020B0604030504040204" pitchFamily="34" charset="0"/>
                <a:cs typeface="Verdana" panose="020B0604030504040204" pitchFamily="34" charset="0"/>
              </a:rPr>
              <a:t>The </a:t>
            </a:r>
            <a:r>
              <a:rPr lang="en-US" dirty="0">
                <a:latin typeface="Verdana" panose="020B0604030504040204" pitchFamily="34" charset="0"/>
                <a:ea typeface="Verdana" panose="020B0604030504040204" pitchFamily="34" charset="0"/>
                <a:cs typeface="Verdana" panose="020B0604030504040204" pitchFamily="34" charset="0"/>
              </a:rPr>
              <a:t>method of combining the </a:t>
            </a:r>
            <a:r>
              <a:rPr lang="en-US" dirty="0" smtClean="0">
                <a:latin typeface="Verdana" panose="020B0604030504040204" pitchFamily="34" charset="0"/>
                <a:ea typeface="Verdana" panose="020B0604030504040204" pitchFamily="34" charset="0"/>
                <a:cs typeface="Verdana" panose="020B0604030504040204" pitchFamily="34" charset="0"/>
              </a:rPr>
              <a:t>Data Frame </a:t>
            </a:r>
            <a:r>
              <a:rPr lang="en-US" dirty="0">
                <a:latin typeface="Verdana" panose="020B0604030504040204" pitchFamily="34" charset="0"/>
                <a:ea typeface="Verdana" panose="020B0604030504040204" pitchFamily="34" charset="0"/>
                <a:cs typeface="Verdana" panose="020B0604030504040204" pitchFamily="34" charset="0"/>
              </a:rPr>
              <a:t>using common fields is called </a:t>
            </a:r>
            <a:r>
              <a:rPr lang="en-US" dirty="0" smtClean="0">
                <a:latin typeface="Verdana" panose="020B0604030504040204" pitchFamily="34" charset="0"/>
                <a:ea typeface="Verdana" panose="020B0604030504040204" pitchFamily="34" charset="0"/>
                <a:cs typeface="Verdana" panose="020B0604030504040204" pitchFamily="34" charset="0"/>
              </a:rPr>
              <a:t>"joining". This joins happens same as in SQL.</a:t>
            </a:r>
          </a:p>
          <a:p>
            <a:r>
              <a:rPr lang="en-US" dirty="0" smtClean="0">
                <a:latin typeface="Verdana" panose="020B0604030504040204" pitchFamily="34" charset="0"/>
                <a:ea typeface="Verdana" panose="020B0604030504040204" pitchFamily="34" charset="0"/>
                <a:cs typeface="Verdana" panose="020B0604030504040204" pitchFamily="34" charset="0"/>
              </a:rPr>
              <a:t>Grouping: Splitting the data into various groups based on some criteria</a:t>
            </a:r>
          </a:p>
          <a:p>
            <a:endParaRPr lang="en-US"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956753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F1 score</a:t>
            </a:r>
            <a:endParaRPr lang="en-US" dirty="0">
              <a:solidFill>
                <a:srgbClr val="FFC000"/>
              </a:solidFill>
            </a:endParaRPr>
          </a:p>
        </p:txBody>
      </p:sp>
      <p:sp>
        <p:nvSpPr>
          <p:cNvPr id="3" name="Content Placeholder 2"/>
          <p:cNvSpPr>
            <a:spLocks noGrp="1"/>
          </p:cNvSpPr>
          <p:nvPr>
            <p:ph idx="1"/>
          </p:nvPr>
        </p:nvSpPr>
        <p:spPr/>
        <p:txBody>
          <a:bodyPr/>
          <a:lstStyle/>
          <a:p>
            <a:r>
              <a:rPr lang="en-US" dirty="0" smtClean="0"/>
              <a:t>If we </a:t>
            </a:r>
            <a:r>
              <a:rPr lang="en-US" dirty="0"/>
              <a:t>are trying to get the best precision and recall at the same </a:t>
            </a:r>
            <a:r>
              <a:rPr lang="en-US" dirty="0" smtClean="0"/>
              <a:t>time. </a:t>
            </a:r>
            <a:r>
              <a:rPr lang="en-US" dirty="0"/>
              <a:t>F1-Score is the harmonic mean of precision and recall values for a classification problem. </a:t>
            </a:r>
          </a:p>
        </p:txBody>
      </p:sp>
      <p:pic>
        <p:nvPicPr>
          <p:cNvPr id="4" name="Picture 3"/>
          <p:cNvPicPr>
            <a:picLocks noChangeAspect="1"/>
          </p:cNvPicPr>
          <p:nvPr/>
        </p:nvPicPr>
        <p:blipFill>
          <a:blip r:embed="rId2"/>
          <a:stretch>
            <a:fillRect/>
          </a:stretch>
        </p:blipFill>
        <p:spPr>
          <a:xfrm>
            <a:off x="3175583" y="4020344"/>
            <a:ext cx="4552950" cy="1343025"/>
          </a:xfrm>
          <a:prstGeom prst="rect">
            <a:avLst/>
          </a:prstGeom>
        </p:spPr>
      </p:pic>
    </p:spTree>
    <p:extLst>
      <p:ext uri="{BB962C8B-B14F-4D97-AF65-F5344CB8AC3E}">
        <p14:creationId xmlns:p14="http://schemas.microsoft.com/office/powerpoint/2010/main" val="267434048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8533" y="1644180"/>
            <a:ext cx="9905999" cy="3541714"/>
          </a:xfrm>
        </p:spPr>
        <p:txBody>
          <a:bodyPr/>
          <a:lstStyle/>
          <a:p>
            <a:r>
              <a:rPr lang="en-US" dirty="0"/>
              <a:t>The </a:t>
            </a:r>
            <a:r>
              <a:rPr lang="en-US" b="1" dirty="0" err="1"/>
              <a:t>Fbeta</a:t>
            </a:r>
            <a:r>
              <a:rPr lang="en-US" b="1" dirty="0"/>
              <a:t>-measure</a:t>
            </a:r>
            <a:r>
              <a:rPr lang="en-US" dirty="0"/>
              <a:t> is a generalization of the F-measure that adds a configuration parameter called beta. A default beta value is 1.0, which is the same as the F-measure. A smaller beta value, such as 0.5, gives more weight to precision and less to recall, whereas a larger beta value, such as 2.0, gives less weight to precision and more weight to recall in the calculation of the score.</a:t>
            </a:r>
          </a:p>
        </p:txBody>
      </p:sp>
    </p:spTree>
    <p:extLst>
      <p:ext uri="{BB962C8B-B14F-4D97-AF65-F5344CB8AC3E}">
        <p14:creationId xmlns:p14="http://schemas.microsoft.com/office/powerpoint/2010/main" val="33080827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274" y="282341"/>
            <a:ext cx="9905998" cy="1478570"/>
          </a:xfrm>
        </p:spPr>
        <p:txBody>
          <a:bodyPr/>
          <a:lstStyle/>
          <a:p>
            <a:pPr algn="ctr"/>
            <a:r>
              <a:rPr lang="en-US" dirty="0" smtClean="0">
                <a:solidFill>
                  <a:schemeClr val="accent2"/>
                </a:solidFill>
              </a:rPr>
              <a:t>Hyper parameter tuning </a:t>
            </a:r>
            <a:endParaRPr lang="en-US" dirty="0">
              <a:solidFill>
                <a:schemeClr val="accent2"/>
              </a:solidFill>
            </a:endParaRPr>
          </a:p>
        </p:txBody>
      </p:sp>
      <p:sp>
        <p:nvSpPr>
          <p:cNvPr id="3" name="Content Placeholder 2"/>
          <p:cNvSpPr>
            <a:spLocks noGrp="1"/>
          </p:cNvSpPr>
          <p:nvPr>
            <p:ph idx="1"/>
          </p:nvPr>
        </p:nvSpPr>
        <p:spPr>
          <a:xfrm>
            <a:off x="618565" y="1627094"/>
            <a:ext cx="10589417" cy="4970277"/>
          </a:xfrm>
        </p:spPr>
        <p:txBody>
          <a:bodyPr/>
          <a:lstStyle/>
          <a:p>
            <a:r>
              <a:rPr lang="en-US" b="1" dirty="0" smtClean="0"/>
              <a:t>Hyper parameters</a:t>
            </a:r>
            <a:r>
              <a:rPr lang="en-US" dirty="0"/>
              <a:t> </a:t>
            </a:r>
            <a:r>
              <a:rPr lang="en-US" dirty="0" smtClean="0"/>
              <a:t>are </a:t>
            </a:r>
            <a:r>
              <a:rPr lang="en-US" dirty="0"/>
              <a:t>all the parameters which can be arbitrarily set by the user before starting training </a:t>
            </a:r>
            <a:endParaRPr lang="en-US" dirty="0" smtClean="0"/>
          </a:p>
          <a:p>
            <a:pPr marL="0" indent="0">
              <a:buNone/>
            </a:pPr>
            <a:endParaRPr lang="en-US" dirty="0" smtClean="0"/>
          </a:p>
          <a:p>
            <a:r>
              <a:rPr lang="en-US" b="1" dirty="0" smtClean="0"/>
              <a:t>Model </a:t>
            </a:r>
            <a:r>
              <a:rPr lang="en-US" b="1" dirty="0"/>
              <a:t>parameters </a:t>
            </a:r>
            <a:r>
              <a:rPr lang="en-US" dirty="0" smtClean="0"/>
              <a:t>are </a:t>
            </a:r>
            <a:r>
              <a:rPr lang="en-US" dirty="0"/>
              <a:t>instead learned during the model training </a:t>
            </a:r>
            <a:endParaRPr lang="en-US" dirty="0" smtClean="0"/>
          </a:p>
          <a:p>
            <a:pPr marL="0" indent="0">
              <a:buNone/>
            </a:pPr>
            <a:endParaRPr lang="en-US" dirty="0" smtClean="0"/>
          </a:p>
          <a:p>
            <a:r>
              <a:rPr lang="en-US" dirty="0" smtClean="0"/>
              <a:t>The </a:t>
            </a:r>
            <a:r>
              <a:rPr lang="en-US" dirty="0"/>
              <a:t>model parameters define how to use input data to get the desired output and are learned at training time. Instead, </a:t>
            </a:r>
            <a:r>
              <a:rPr lang="en-US" dirty="0" smtClean="0"/>
              <a:t>Hyper parameters </a:t>
            </a:r>
            <a:r>
              <a:rPr lang="en-US" dirty="0"/>
              <a:t>determine how our model is structured in the first place.</a:t>
            </a:r>
          </a:p>
        </p:txBody>
      </p:sp>
    </p:spTree>
    <p:extLst>
      <p:ext uri="{BB962C8B-B14F-4D97-AF65-F5344CB8AC3E}">
        <p14:creationId xmlns:p14="http://schemas.microsoft.com/office/powerpoint/2010/main" val="53326742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Machine Learning models tuning is a type of optimization problem. We have a set of </a:t>
            </a:r>
            <a:r>
              <a:rPr lang="en-US" dirty="0" smtClean="0"/>
              <a:t>hyper parameters </a:t>
            </a:r>
            <a:r>
              <a:rPr lang="en-US" dirty="0"/>
              <a:t>and we aim to find the right combination of their values which can help us to find either the minimum (</a:t>
            </a:r>
            <a:r>
              <a:rPr lang="en-US" dirty="0" err="1"/>
              <a:t>eg</a:t>
            </a:r>
            <a:r>
              <a:rPr lang="en-US" dirty="0"/>
              <a:t>. loss) or the maximum (</a:t>
            </a:r>
            <a:r>
              <a:rPr lang="en-US" dirty="0" err="1"/>
              <a:t>eg</a:t>
            </a:r>
            <a:r>
              <a:rPr lang="en-US" dirty="0"/>
              <a:t>. accuracy) of a function</a:t>
            </a:r>
          </a:p>
        </p:txBody>
      </p:sp>
    </p:spTree>
    <p:extLst>
      <p:ext uri="{BB962C8B-B14F-4D97-AF65-F5344CB8AC3E}">
        <p14:creationId xmlns:p14="http://schemas.microsoft.com/office/powerpoint/2010/main" val="7250695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accent2"/>
                </a:solidFill>
              </a:rPr>
              <a:t>Cross-Validation</a:t>
            </a:r>
          </a:p>
        </p:txBody>
      </p:sp>
      <p:sp>
        <p:nvSpPr>
          <p:cNvPr id="3" name="Content Placeholder 2"/>
          <p:cNvSpPr>
            <a:spLocks noGrp="1"/>
          </p:cNvSpPr>
          <p:nvPr>
            <p:ph idx="1"/>
          </p:nvPr>
        </p:nvSpPr>
        <p:spPr>
          <a:xfrm>
            <a:off x="1007736" y="2097088"/>
            <a:ext cx="10173352" cy="4177554"/>
          </a:xfrm>
        </p:spPr>
        <p:txBody>
          <a:bodyPr/>
          <a:lstStyle/>
          <a:p>
            <a:r>
              <a:rPr lang="en-US" b="1" dirty="0"/>
              <a:t>Cross</a:t>
            </a:r>
            <a:r>
              <a:rPr lang="en-US" dirty="0"/>
              <a:t>-</a:t>
            </a:r>
            <a:r>
              <a:rPr lang="en-US" b="1" dirty="0"/>
              <a:t>validation</a:t>
            </a:r>
            <a:r>
              <a:rPr lang="en-US" dirty="0"/>
              <a:t> is a resampling procedure used to evaluate </a:t>
            </a:r>
            <a:r>
              <a:rPr lang="en-US" b="1" dirty="0"/>
              <a:t>machine learning</a:t>
            </a:r>
            <a:r>
              <a:rPr lang="en-US" dirty="0"/>
              <a:t> models on a limited data </a:t>
            </a:r>
            <a:r>
              <a:rPr lang="en-US" dirty="0" smtClean="0"/>
              <a:t>sample</a:t>
            </a:r>
          </a:p>
          <a:p>
            <a:pPr marL="0" indent="0">
              <a:buNone/>
            </a:pPr>
            <a:endParaRPr lang="en-US" i="1" dirty="0" smtClean="0"/>
          </a:p>
          <a:p>
            <a:r>
              <a:rPr lang="en-US" dirty="0"/>
              <a:t>Indication of how well the learner will generalize to an independent/ unseen data set, this idea about model is known as Cross Validation.</a:t>
            </a:r>
          </a:p>
        </p:txBody>
      </p:sp>
    </p:spTree>
    <p:extLst>
      <p:ext uri="{BB962C8B-B14F-4D97-AF65-F5344CB8AC3E}">
        <p14:creationId xmlns:p14="http://schemas.microsoft.com/office/powerpoint/2010/main" val="125864546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965" y="309888"/>
            <a:ext cx="9905998" cy="1478570"/>
          </a:xfrm>
        </p:spPr>
        <p:txBody>
          <a:bodyPr/>
          <a:lstStyle/>
          <a:p>
            <a:r>
              <a:rPr lang="en-US" dirty="0" smtClean="0">
                <a:solidFill>
                  <a:schemeClr val="accent2"/>
                </a:solidFill>
              </a:rPr>
              <a:t>Types Of CV:</a:t>
            </a:r>
            <a:endParaRPr lang="en-US" dirty="0">
              <a:solidFill>
                <a:schemeClr val="accent2"/>
              </a:solidFill>
            </a:endParaRPr>
          </a:p>
        </p:txBody>
      </p:sp>
      <p:sp>
        <p:nvSpPr>
          <p:cNvPr id="3" name="Content Placeholder 2"/>
          <p:cNvSpPr>
            <a:spLocks noGrp="1"/>
          </p:cNvSpPr>
          <p:nvPr>
            <p:ph idx="1"/>
          </p:nvPr>
        </p:nvSpPr>
        <p:spPr>
          <a:xfrm>
            <a:off x="860612" y="1532966"/>
            <a:ext cx="10434917" cy="4840940"/>
          </a:xfrm>
        </p:spPr>
        <p:txBody>
          <a:bodyPr>
            <a:normAutofit fontScale="77500" lnSpcReduction="20000"/>
          </a:bodyPr>
          <a:lstStyle/>
          <a:p>
            <a:pPr marL="0" indent="0">
              <a:buNone/>
            </a:pPr>
            <a:endParaRPr lang="en-US" sz="3200" dirty="0" smtClean="0"/>
          </a:p>
          <a:p>
            <a:r>
              <a:rPr lang="en-US" sz="3200" dirty="0" smtClean="0"/>
              <a:t>K-fold CV: </a:t>
            </a:r>
            <a:r>
              <a:rPr lang="en-US" sz="3200" dirty="0"/>
              <a:t>In </a:t>
            </a:r>
            <a:r>
              <a:rPr lang="en-US" sz="3200" b="1" dirty="0"/>
              <a:t>K Fold cross validation</a:t>
            </a:r>
            <a:r>
              <a:rPr lang="en-US" sz="3200" dirty="0"/>
              <a:t>, the data is divided into k subsets. Now the holdout method is repeated k times, such that </a:t>
            </a:r>
            <a:r>
              <a:rPr lang="en-US" sz="3200" b="1" i="1" dirty="0"/>
              <a:t>each time, one of the k subsets is used as the test set/ validation set and the other k-1 subsets are put together to form a training </a:t>
            </a:r>
            <a:r>
              <a:rPr lang="en-US" sz="3200" b="1" i="1" dirty="0" smtClean="0"/>
              <a:t>set </a:t>
            </a:r>
            <a:endParaRPr lang="en-US" sz="3200" dirty="0" smtClean="0"/>
          </a:p>
          <a:p>
            <a:pPr marL="0" indent="0">
              <a:buNone/>
            </a:pPr>
            <a:endParaRPr lang="en-US" sz="3200" dirty="0" smtClean="0"/>
          </a:p>
          <a:p>
            <a:r>
              <a:rPr lang="en-US" sz="3200" dirty="0" smtClean="0"/>
              <a:t>Stratified CV: </a:t>
            </a:r>
            <a:r>
              <a:rPr lang="en-US" dirty="0"/>
              <a:t> </a:t>
            </a:r>
            <a:r>
              <a:rPr lang="en-US" sz="3200" dirty="0"/>
              <a:t>a slight variation in the K Fold cross validation technique is made, such that each fold contains approximately the same percentage of samples of each target class as the complete set, or in case of prediction problems, the mean response value is approximately equal in all the folds.</a:t>
            </a:r>
          </a:p>
        </p:txBody>
      </p:sp>
    </p:spTree>
    <p:extLst>
      <p:ext uri="{BB962C8B-B14F-4D97-AF65-F5344CB8AC3E}">
        <p14:creationId xmlns:p14="http://schemas.microsoft.com/office/powerpoint/2010/main" val="228806383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48119" y="1067827"/>
            <a:ext cx="8794698" cy="5117819"/>
          </a:xfrm>
          <a:prstGeom prst="rect">
            <a:avLst/>
          </a:prstGeom>
        </p:spPr>
      </p:pic>
    </p:spTree>
    <p:extLst>
      <p:ext uri="{BB962C8B-B14F-4D97-AF65-F5344CB8AC3E}">
        <p14:creationId xmlns:p14="http://schemas.microsoft.com/office/powerpoint/2010/main" val="279669111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approaches to </a:t>
            </a:r>
            <a:r>
              <a:rPr lang="en-US" dirty="0" smtClean="0">
                <a:solidFill>
                  <a:schemeClr val="accent2"/>
                </a:solidFill>
              </a:rPr>
              <a:t>Hyper parameter </a:t>
            </a:r>
            <a:r>
              <a:rPr lang="en-US" dirty="0">
                <a:solidFill>
                  <a:schemeClr val="accent2"/>
                </a:solidFill>
              </a:rPr>
              <a:t>optimization</a:t>
            </a:r>
          </a:p>
        </p:txBody>
      </p:sp>
      <p:sp>
        <p:nvSpPr>
          <p:cNvPr id="3" name="Content Placeholder 2"/>
          <p:cNvSpPr>
            <a:spLocks noGrp="1"/>
          </p:cNvSpPr>
          <p:nvPr>
            <p:ph idx="1"/>
          </p:nvPr>
        </p:nvSpPr>
        <p:spPr/>
        <p:txBody>
          <a:bodyPr>
            <a:normAutofit/>
          </a:bodyPr>
          <a:lstStyle/>
          <a:p>
            <a:r>
              <a:rPr lang="en-US" sz="4000" b="1" dirty="0"/>
              <a:t>Grid Search</a:t>
            </a:r>
            <a:endParaRPr lang="en-US" sz="4000" dirty="0"/>
          </a:p>
          <a:p>
            <a:endParaRPr lang="en-US" sz="4000" b="1" dirty="0" smtClean="0"/>
          </a:p>
          <a:p>
            <a:r>
              <a:rPr lang="en-US" sz="4000" b="1" dirty="0" smtClean="0"/>
              <a:t>Random Search</a:t>
            </a:r>
            <a:endParaRPr lang="en-US" sz="4000" dirty="0"/>
          </a:p>
          <a:p>
            <a:endParaRPr lang="en-US" dirty="0"/>
          </a:p>
        </p:txBody>
      </p:sp>
    </p:spTree>
    <p:extLst>
      <p:ext uri="{BB962C8B-B14F-4D97-AF65-F5344CB8AC3E}">
        <p14:creationId xmlns:p14="http://schemas.microsoft.com/office/powerpoint/2010/main" val="34010301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solidFill>
              </a:rPr>
              <a:t>Grid search</a:t>
            </a:r>
          </a:p>
        </p:txBody>
      </p:sp>
      <p:sp>
        <p:nvSpPr>
          <p:cNvPr id="3" name="Content Placeholder 2"/>
          <p:cNvSpPr>
            <a:spLocks noGrp="1"/>
          </p:cNvSpPr>
          <p:nvPr>
            <p:ph idx="1"/>
          </p:nvPr>
        </p:nvSpPr>
        <p:spPr>
          <a:xfrm>
            <a:off x="1035424" y="2249487"/>
            <a:ext cx="10011987" cy="4057184"/>
          </a:xfrm>
        </p:spPr>
        <p:txBody>
          <a:bodyPr/>
          <a:lstStyle/>
          <a:p>
            <a:r>
              <a:rPr lang="en-US" dirty="0"/>
              <a:t>Grid search is arguably the most basic </a:t>
            </a:r>
            <a:r>
              <a:rPr lang="en-US" dirty="0" smtClean="0"/>
              <a:t>hyper parameter </a:t>
            </a:r>
            <a:r>
              <a:rPr lang="en-US" dirty="0"/>
              <a:t>tuning method. With this technique, we simply build a model for each possible combination of all of the </a:t>
            </a:r>
            <a:r>
              <a:rPr lang="en-US" dirty="0" smtClean="0"/>
              <a:t>hyper parameter </a:t>
            </a:r>
            <a:r>
              <a:rPr lang="en-US" dirty="0"/>
              <a:t>values provided, evaluating each model, and selecting the architecture which produces the best </a:t>
            </a:r>
            <a:r>
              <a:rPr lang="en-US" dirty="0" smtClean="0"/>
              <a:t>results.</a:t>
            </a:r>
          </a:p>
          <a:p>
            <a:endParaRPr lang="en-US" dirty="0"/>
          </a:p>
          <a:p>
            <a:r>
              <a:rPr lang="en-US" dirty="0"/>
              <a:t>When using Grid Search, all the possible combinations of the parameters in the grid are tried.</a:t>
            </a:r>
          </a:p>
        </p:txBody>
      </p:sp>
    </p:spTree>
    <p:extLst>
      <p:ext uri="{BB962C8B-B14F-4D97-AF65-F5344CB8AC3E}">
        <p14:creationId xmlns:p14="http://schemas.microsoft.com/office/powerpoint/2010/main" val="27734394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1" y="1062270"/>
            <a:ext cx="9905999" cy="1062364"/>
          </a:xfrm>
        </p:spPr>
        <p:txBody>
          <a:bodyPr>
            <a:normAutofit fontScale="90000"/>
          </a:bodyPr>
          <a:lstStyle/>
          <a:p>
            <a:r>
              <a:rPr lang="en-US" dirty="0">
                <a:solidFill>
                  <a:schemeClr val="accent2"/>
                </a:solidFill>
              </a:rPr>
              <a:t>Random Search</a:t>
            </a:r>
            <a:br>
              <a:rPr lang="en-US" dirty="0">
                <a:solidFill>
                  <a:schemeClr val="accent2"/>
                </a:solidFill>
              </a:rPr>
            </a:br>
            <a:endParaRPr lang="en-US" dirty="0">
              <a:solidFill>
                <a:schemeClr val="accent2"/>
              </a:solidFill>
            </a:endParaRPr>
          </a:p>
        </p:txBody>
      </p:sp>
      <p:sp>
        <p:nvSpPr>
          <p:cNvPr id="3" name="Content Placeholder 2"/>
          <p:cNvSpPr>
            <a:spLocks noGrp="1"/>
          </p:cNvSpPr>
          <p:nvPr>
            <p:ph idx="1"/>
          </p:nvPr>
        </p:nvSpPr>
        <p:spPr>
          <a:xfrm>
            <a:off x="900951" y="2124634"/>
            <a:ext cx="10146459" cy="4316506"/>
          </a:xfrm>
        </p:spPr>
        <p:txBody>
          <a:bodyPr/>
          <a:lstStyle/>
          <a:p>
            <a:r>
              <a:rPr lang="en-US" dirty="0"/>
              <a:t>In Random Search, we create a grid of </a:t>
            </a:r>
            <a:r>
              <a:rPr lang="en-US" dirty="0" smtClean="0"/>
              <a:t>hyper parameters </a:t>
            </a:r>
            <a:r>
              <a:rPr lang="en-US" dirty="0"/>
              <a:t>and train/test our model on just some random combination of these </a:t>
            </a:r>
            <a:r>
              <a:rPr lang="en-US" dirty="0" smtClean="0"/>
              <a:t>hyper parameters</a:t>
            </a:r>
          </a:p>
          <a:p>
            <a:endParaRPr lang="en-US" dirty="0"/>
          </a:p>
          <a:p>
            <a:r>
              <a:rPr lang="en-US" dirty="0"/>
              <a:t>Random search differs from grid search in that we longer provide a discrete set of values to explore for each </a:t>
            </a:r>
            <a:r>
              <a:rPr lang="en-US" dirty="0" smtClean="0"/>
              <a:t>hyper parameter; </a:t>
            </a:r>
            <a:r>
              <a:rPr lang="en-US" dirty="0"/>
              <a:t>rather, we provide a statistical distribution for each </a:t>
            </a:r>
            <a:r>
              <a:rPr lang="en-US" dirty="0" smtClean="0"/>
              <a:t>hyper parameter </a:t>
            </a:r>
            <a:r>
              <a:rPr lang="en-US" dirty="0"/>
              <a:t>from which values may be randomly sampled.</a:t>
            </a:r>
          </a:p>
        </p:txBody>
      </p:sp>
    </p:spTree>
    <p:extLst>
      <p:ext uri="{BB962C8B-B14F-4D97-AF65-F5344CB8AC3E}">
        <p14:creationId xmlns:p14="http://schemas.microsoft.com/office/powerpoint/2010/main" val="631107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err="1" smtClean="0">
                <a:solidFill>
                  <a:srgbClr val="FFC000"/>
                </a:solidFill>
                <a:latin typeface="Verdana" panose="020B0604030504040204" pitchFamily="34" charset="0"/>
                <a:ea typeface="Verdana" panose="020B0604030504040204" pitchFamily="34" charset="0"/>
                <a:cs typeface="Verdana" panose="020B0604030504040204" pitchFamily="34" charset="0"/>
              </a:rPr>
              <a:t>numpy</a:t>
            </a:r>
            <a:endParaRPr lang="en-US" u="sng" dirty="0">
              <a:solidFill>
                <a:srgbClr val="FFC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p:txBody>
          <a:bodyPr/>
          <a:lstStyle/>
          <a:p>
            <a:r>
              <a:rPr lang="en-US" dirty="0" err="1"/>
              <a:t>NumPy</a:t>
            </a:r>
            <a:r>
              <a:rPr lang="en-US" dirty="0"/>
              <a:t> is a general-purpose array-processing package. It provides a high-performance multidimensional array object, and tools for working with these arrays. It is the fundamental package for scientific computing with </a:t>
            </a:r>
            <a:r>
              <a:rPr lang="en-US" dirty="0" smtClean="0"/>
              <a:t>Python</a:t>
            </a:r>
          </a:p>
          <a:p>
            <a:r>
              <a:rPr lang="en-US" dirty="0" smtClean="0"/>
              <a:t>Pandas </a:t>
            </a:r>
            <a:r>
              <a:rPr lang="en-US" dirty="0"/>
              <a:t>uses </a:t>
            </a:r>
            <a:r>
              <a:rPr lang="en-US" dirty="0" err="1"/>
              <a:t>NumPy</a:t>
            </a:r>
            <a:r>
              <a:rPr lang="en-US" dirty="0"/>
              <a:t> arrays as the concrete objects contained with </a:t>
            </a:r>
            <a:r>
              <a:rPr lang="en-US" dirty="0" smtClean="0"/>
              <a:t>a Index, Series or Data Frame.</a:t>
            </a:r>
          </a:p>
          <a:p>
            <a:r>
              <a:rPr lang="en-US" dirty="0" smtClean="0"/>
              <a:t>Pandas extends </a:t>
            </a:r>
            <a:r>
              <a:rPr lang="en-US" dirty="0" err="1" smtClean="0"/>
              <a:t>Numpy’s</a:t>
            </a:r>
            <a:r>
              <a:rPr lang="en-US" dirty="0" smtClean="0"/>
              <a:t> type system.</a:t>
            </a:r>
          </a:p>
        </p:txBody>
      </p:sp>
    </p:spTree>
    <p:extLst>
      <p:ext uri="{BB962C8B-B14F-4D97-AF65-F5344CB8AC3E}">
        <p14:creationId xmlns:p14="http://schemas.microsoft.com/office/powerpoint/2010/main" val="378122417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63649" y="1671324"/>
            <a:ext cx="8580265" cy="4352958"/>
          </a:xfrm>
          <a:prstGeom prst="rect">
            <a:avLst/>
          </a:prstGeom>
        </p:spPr>
      </p:pic>
    </p:spTree>
    <p:extLst>
      <p:ext uri="{BB962C8B-B14F-4D97-AF65-F5344CB8AC3E}">
        <p14:creationId xmlns:p14="http://schemas.microsoft.com/office/powerpoint/2010/main" val="70836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latin typeface="Verdana" panose="020B0604030504040204" pitchFamily="34" charset="0"/>
                <a:ea typeface="Verdana" panose="020B0604030504040204" pitchFamily="34" charset="0"/>
                <a:cs typeface="Verdana" panose="020B0604030504040204" pitchFamily="34" charset="0"/>
              </a:rPr>
              <a:t>VISUALIZATION</a:t>
            </a:r>
            <a:endParaRPr lang="en-US" dirty="0">
              <a:solidFill>
                <a:srgbClr val="FFC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p:txBody>
          <a:bodyPr>
            <a:noAutofit/>
          </a:bodyPr>
          <a:lstStyle/>
          <a:p>
            <a:pPr marL="0" indent="0">
              <a:buNone/>
            </a:pPr>
            <a:r>
              <a:rPr lang="en-US" dirty="0" smtClean="0">
                <a:latin typeface="Verdana" panose="020B0604030504040204" pitchFamily="34" charset="0"/>
                <a:ea typeface="Verdana" panose="020B0604030504040204" pitchFamily="34" charset="0"/>
                <a:cs typeface="Verdana" panose="020B0604030504040204" pitchFamily="34" charset="0"/>
              </a:rPr>
              <a:t>The </a:t>
            </a:r>
            <a:r>
              <a:rPr lang="en-US" dirty="0">
                <a:latin typeface="Verdana" panose="020B0604030504040204" pitchFamily="34" charset="0"/>
                <a:ea typeface="Verdana" panose="020B0604030504040204" pitchFamily="34" charset="0"/>
                <a:cs typeface="Verdana" panose="020B0604030504040204" pitchFamily="34" charset="0"/>
              </a:rPr>
              <a:t>visual representation of data rather than textual </a:t>
            </a:r>
            <a:r>
              <a:rPr lang="en-US" dirty="0" smtClean="0">
                <a:latin typeface="Verdana" panose="020B0604030504040204" pitchFamily="34" charset="0"/>
                <a:ea typeface="Verdana" panose="020B0604030504040204" pitchFamily="34" charset="0"/>
                <a:cs typeface="Verdana" panose="020B0604030504040204" pitchFamily="34" charset="0"/>
              </a:rPr>
              <a:t>data are more adaptive for human minds.</a:t>
            </a:r>
          </a:p>
          <a:p>
            <a:pPr marL="0" indent="0">
              <a:buNone/>
            </a:pPr>
            <a:r>
              <a:rPr lang="en-US" dirty="0" smtClean="0">
                <a:latin typeface="Verdana" panose="020B0604030504040204" pitchFamily="34" charset="0"/>
                <a:ea typeface="Verdana" panose="020B0604030504040204" pitchFamily="34" charset="0"/>
                <a:cs typeface="Verdana" panose="020B0604030504040204" pitchFamily="34" charset="0"/>
              </a:rPr>
              <a:t>We can easily understand things when they are visualized.</a:t>
            </a:r>
          </a:p>
          <a:p>
            <a:pPr marL="0" indent="0">
              <a:buNone/>
            </a:pPr>
            <a:r>
              <a:rPr lang="en-US" dirty="0" smtClean="0">
                <a:latin typeface="Verdana" panose="020B0604030504040204" pitchFamily="34" charset="0"/>
                <a:ea typeface="Verdana" panose="020B0604030504040204" pitchFamily="34" charset="0"/>
                <a:cs typeface="Verdana" panose="020B0604030504040204" pitchFamily="34" charset="0"/>
              </a:rPr>
              <a:t>For Visualization in python we use:</a:t>
            </a:r>
            <a:endParaRPr lang="en-US" dirty="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dirty="0" err="1" smtClean="0">
                <a:latin typeface="Verdana" panose="020B0604030504040204" pitchFamily="34" charset="0"/>
                <a:ea typeface="Verdana" panose="020B0604030504040204" pitchFamily="34" charset="0"/>
                <a:cs typeface="Verdana" panose="020B0604030504040204" pitchFamily="34" charset="0"/>
              </a:rPr>
              <a:t>Matplotlib</a:t>
            </a:r>
            <a:endParaRPr lang="en-US"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dirty="0" err="1" smtClean="0">
                <a:latin typeface="Verdana" panose="020B0604030504040204" pitchFamily="34" charset="0"/>
                <a:ea typeface="Verdana" panose="020B0604030504040204" pitchFamily="34" charset="0"/>
                <a:cs typeface="Verdana" panose="020B0604030504040204" pitchFamily="34" charset="0"/>
              </a:rPr>
              <a:t>Seaborn</a:t>
            </a:r>
            <a:endParaRPr lang="en-US"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68833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MATLPLOTLIB</a:t>
            </a:r>
            <a:endParaRPr lang="en-US" dirty="0">
              <a:solidFill>
                <a:srgbClr val="FFC000"/>
              </a:solidFill>
            </a:endParaRPr>
          </a:p>
        </p:txBody>
      </p:sp>
      <p:sp>
        <p:nvSpPr>
          <p:cNvPr id="3" name="Content Placeholder 2"/>
          <p:cNvSpPr>
            <a:spLocks noGrp="1"/>
          </p:cNvSpPr>
          <p:nvPr>
            <p:ph idx="1"/>
          </p:nvPr>
        </p:nvSpPr>
        <p:spPr/>
        <p:txBody>
          <a:bodyPr>
            <a:normAutofit lnSpcReduction="10000"/>
          </a:bodyPr>
          <a:lstStyle/>
          <a:p>
            <a:r>
              <a:rPr lang="en-US" dirty="0" err="1"/>
              <a:t>Matplotlib</a:t>
            </a:r>
            <a:r>
              <a:rPr lang="en-US" dirty="0"/>
              <a:t> is a plotting library for the Python programming language and its numerical mathematics extension </a:t>
            </a:r>
            <a:r>
              <a:rPr lang="en-US" dirty="0" err="1" smtClean="0"/>
              <a:t>NumPy</a:t>
            </a:r>
            <a:r>
              <a:rPr lang="en-US" dirty="0" smtClean="0"/>
              <a:t>.</a:t>
            </a:r>
          </a:p>
          <a:p>
            <a:r>
              <a:rPr lang="en-US" dirty="0" smtClean="0"/>
              <a:t>Pros of </a:t>
            </a:r>
            <a:r>
              <a:rPr lang="en-US" dirty="0" err="1" smtClean="0"/>
              <a:t>Matplotlib</a:t>
            </a:r>
            <a:r>
              <a:rPr lang="en-US" dirty="0" smtClean="0"/>
              <a:t>:  </a:t>
            </a:r>
          </a:p>
          <a:p>
            <a:pPr lvl="1"/>
            <a:r>
              <a:rPr lang="en-US" dirty="0" smtClean="0"/>
              <a:t>easy </a:t>
            </a:r>
            <a:r>
              <a:rPr lang="en-US" dirty="0"/>
              <a:t>to get started for simple </a:t>
            </a:r>
            <a:r>
              <a:rPr lang="en-US" dirty="0" smtClean="0"/>
              <a:t>plots</a:t>
            </a:r>
          </a:p>
          <a:p>
            <a:pPr lvl="1"/>
            <a:r>
              <a:rPr lang="en-US" dirty="0"/>
              <a:t>Support for custom labels and </a:t>
            </a:r>
            <a:r>
              <a:rPr lang="en-US" dirty="0" smtClean="0"/>
              <a:t>texts</a:t>
            </a:r>
          </a:p>
          <a:p>
            <a:pPr lvl="1"/>
            <a:r>
              <a:rPr lang="en-US" dirty="0" smtClean="0"/>
              <a:t>G</a:t>
            </a:r>
            <a:r>
              <a:rPr lang="en-US" dirty="0"/>
              <a:t>reat control of every element in a </a:t>
            </a:r>
            <a:r>
              <a:rPr lang="en-US" dirty="0" smtClean="0"/>
              <a:t>figure</a:t>
            </a:r>
          </a:p>
          <a:p>
            <a:pPr lvl="1"/>
            <a:r>
              <a:rPr lang="en-US" dirty="0"/>
              <a:t>High-quality output in many </a:t>
            </a:r>
            <a:r>
              <a:rPr lang="en-US" dirty="0" smtClean="0"/>
              <a:t>formats</a:t>
            </a:r>
          </a:p>
          <a:p>
            <a:pPr lvl="1"/>
            <a:r>
              <a:rPr lang="en-US" dirty="0"/>
              <a:t>Very customizable in general</a:t>
            </a:r>
            <a:endParaRPr lang="en-US" dirty="0" smtClean="0"/>
          </a:p>
          <a:p>
            <a:pPr lvl="2"/>
            <a:endParaRPr lang="en-US" dirty="0"/>
          </a:p>
        </p:txBody>
      </p:sp>
    </p:spTree>
    <p:extLst>
      <p:ext uri="{BB962C8B-B14F-4D97-AF65-F5344CB8AC3E}">
        <p14:creationId xmlns:p14="http://schemas.microsoft.com/office/powerpoint/2010/main" val="1478232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C000"/>
                </a:solidFill>
                <a:latin typeface="Verdana" panose="020B0604030504040204" pitchFamily="34" charset="0"/>
                <a:ea typeface="Verdana" panose="020B0604030504040204" pitchFamily="34" charset="0"/>
                <a:cs typeface="Verdana" panose="020B0604030504040204" pitchFamily="34" charset="0"/>
              </a:rPr>
              <a:t>PyPLot</a:t>
            </a:r>
            <a:endParaRPr lang="en-US" dirty="0">
              <a:solidFill>
                <a:srgbClr val="FFC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p:txBody>
          <a:bodyPr/>
          <a:lstStyle/>
          <a:p>
            <a:pPr marL="0" indent="0">
              <a:buNone/>
            </a:pPr>
            <a:r>
              <a:rPr lang="en-US" dirty="0"/>
              <a:t>The </a:t>
            </a:r>
            <a:r>
              <a:rPr lang="en-US" b="1" dirty="0" err="1"/>
              <a:t>matplotlib.pyplot</a:t>
            </a:r>
            <a:r>
              <a:rPr lang="en-US" dirty="0"/>
              <a:t> is the collection command style functions that make </a:t>
            </a:r>
            <a:r>
              <a:rPr lang="en-US" dirty="0" err="1"/>
              <a:t>matplotlib</a:t>
            </a:r>
            <a:r>
              <a:rPr lang="en-US" dirty="0"/>
              <a:t> feel like working with MATLAB. The </a:t>
            </a:r>
            <a:r>
              <a:rPr lang="en-US" dirty="0" err="1"/>
              <a:t>pyplot</a:t>
            </a:r>
            <a:r>
              <a:rPr lang="en-US" dirty="0"/>
              <a:t> functions are used to make some changes to figure such as create a figure, creates a plotting area in a figure, plots some lines in a plotting area, decorates the plot including labels, etc</a:t>
            </a:r>
            <a:r>
              <a:rPr lang="en-US" dirty="0" smtClean="0"/>
              <a:t>.</a:t>
            </a:r>
          </a:p>
          <a:p>
            <a:pPr marL="0" indent="0">
              <a:buNone/>
            </a:pPr>
            <a:r>
              <a:rPr lang="en-US" dirty="0"/>
              <a:t>The </a:t>
            </a:r>
            <a:r>
              <a:rPr lang="en-US" dirty="0" err="1"/>
              <a:t>pyplot</a:t>
            </a:r>
            <a:r>
              <a:rPr lang="en-US" dirty="0"/>
              <a:t> module provide the </a:t>
            </a:r>
            <a:r>
              <a:rPr lang="en-US" b="1" dirty="0"/>
              <a:t>plot()</a:t>
            </a:r>
            <a:r>
              <a:rPr lang="en-US" dirty="0"/>
              <a:t> function which is frequently use to plot a graph.</a:t>
            </a:r>
            <a:endParaRPr lang="en-US"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84783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0207" y="618518"/>
            <a:ext cx="7461674" cy="5610614"/>
          </a:xfrm>
        </p:spPr>
      </p:pic>
    </p:spTree>
    <p:extLst>
      <p:ext uri="{BB962C8B-B14F-4D97-AF65-F5344CB8AC3E}">
        <p14:creationId xmlns:p14="http://schemas.microsoft.com/office/powerpoint/2010/main" val="542954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latin typeface="Verdana" panose="020B0604030504040204" pitchFamily="34" charset="0"/>
                <a:ea typeface="Verdana" panose="020B0604030504040204" pitchFamily="34" charset="0"/>
                <a:cs typeface="Verdana" panose="020B0604030504040204" pitchFamily="34" charset="0"/>
              </a:rPr>
              <a:t>Types of Plots</a:t>
            </a:r>
            <a:endParaRPr lang="en-US" dirty="0">
              <a:solidFill>
                <a:srgbClr val="FFC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1141412" y="1991910"/>
            <a:ext cx="9905999" cy="2270998"/>
          </a:xfrm>
        </p:spPr>
        <p:txBody>
          <a:bodyPr/>
          <a:lstStyle/>
          <a:p>
            <a:r>
              <a:rPr lang="en-US" dirty="0" smtClean="0">
                <a:latin typeface="Verdana" panose="020B0604030504040204" pitchFamily="34" charset="0"/>
                <a:ea typeface="Verdana" panose="020B0604030504040204" pitchFamily="34" charset="0"/>
                <a:cs typeface="Verdana" panose="020B0604030504040204" pitchFamily="34" charset="0"/>
              </a:rPr>
              <a:t>Bar plot</a:t>
            </a:r>
          </a:p>
          <a:p>
            <a:r>
              <a:rPr lang="en-US" dirty="0" smtClean="0">
                <a:latin typeface="Verdana" panose="020B0604030504040204" pitchFamily="34" charset="0"/>
                <a:ea typeface="Verdana" panose="020B0604030504040204" pitchFamily="34" charset="0"/>
                <a:cs typeface="Verdana" panose="020B0604030504040204" pitchFamily="34" charset="0"/>
              </a:rPr>
              <a:t>Histogram</a:t>
            </a:r>
          </a:p>
          <a:p>
            <a:r>
              <a:rPr lang="en-US" dirty="0" smtClean="0">
                <a:latin typeface="Verdana" panose="020B0604030504040204" pitchFamily="34" charset="0"/>
                <a:ea typeface="Verdana" panose="020B0604030504040204" pitchFamily="34" charset="0"/>
                <a:cs typeface="Verdana" panose="020B0604030504040204" pitchFamily="34" charset="0"/>
              </a:rPr>
              <a:t>Scatter Plot</a:t>
            </a:r>
          </a:p>
          <a:p>
            <a:endParaRPr lang="en-US" dirty="0" smtClean="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1141411" y="4376675"/>
            <a:ext cx="3559378" cy="2312007"/>
          </a:xfrm>
          <a:prstGeom prst="rect">
            <a:avLst/>
          </a:prstGeom>
        </p:spPr>
      </p:pic>
      <p:pic>
        <p:nvPicPr>
          <p:cNvPr id="5" name="Picture 4"/>
          <p:cNvPicPr>
            <a:picLocks noChangeAspect="1"/>
          </p:cNvPicPr>
          <p:nvPr/>
        </p:nvPicPr>
        <p:blipFill>
          <a:blip r:embed="rId3"/>
          <a:stretch>
            <a:fillRect/>
          </a:stretch>
        </p:blipFill>
        <p:spPr>
          <a:xfrm>
            <a:off x="4759412" y="4376675"/>
            <a:ext cx="3717842" cy="2312007"/>
          </a:xfrm>
          <a:prstGeom prst="rect">
            <a:avLst/>
          </a:prstGeom>
        </p:spPr>
      </p:pic>
      <p:pic>
        <p:nvPicPr>
          <p:cNvPr id="6" name="Picture 5"/>
          <p:cNvPicPr>
            <a:picLocks noChangeAspect="1"/>
          </p:cNvPicPr>
          <p:nvPr/>
        </p:nvPicPr>
        <p:blipFill>
          <a:blip r:embed="rId4"/>
          <a:stretch>
            <a:fillRect/>
          </a:stretch>
        </p:blipFill>
        <p:spPr>
          <a:xfrm>
            <a:off x="8638908" y="4360369"/>
            <a:ext cx="3248292" cy="2370376"/>
          </a:xfrm>
          <a:prstGeom prst="rect">
            <a:avLst/>
          </a:prstGeom>
        </p:spPr>
      </p:pic>
    </p:spTree>
    <p:extLst>
      <p:ext uri="{BB962C8B-B14F-4D97-AF65-F5344CB8AC3E}">
        <p14:creationId xmlns:p14="http://schemas.microsoft.com/office/powerpoint/2010/main" val="1880581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1751" y="1124072"/>
            <a:ext cx="9905999" cy="5206390"/>
          </a:xfrm>
        </p:spPr>
        <p:txBody>
          <a:bodyPr>
            <a:normAutofit/>
          </a:bodyPr>
          <a:lstStyle/>
          <a:p>
            <a:pPr marL="0" indent="0">
              <a:buNone/>
            </a:pPr>
            <a:r>
              <a:rPr lang="en-US" b="1" dirty="0" smtClean="0">
                <a:latin typeface="Verdana" panose="020B0604030504040204" pitchFamily="34" charset="0"/>
                <a:ea typeface="Verdana" panose="020B0604030504040204" pitchFamily="34" charset="0"/>
                <a:cs typeface="Verdana" panose="020B0604030504040204" pitchFamily="34" charset="0"/>
              </a:rPr>
              <a:t>Bar Plot:</a:t>
            </a:r>
          </a:p>
          <a:p>
            <a:pPr marL="0" indent="0">
              <a:buNone/>
            </a:pPr>
            <a:r>
              <a:rPr lang="en-US" dirty="0">
                <a:latin typeface="Verdana" panose="020B0604030504040204" pitchFamily="34" charset="0"/>
                <a:ea typeface="Verdana" panose="020B0604030504040204" pitchFamily="34" charset="0"/>
                <a:cs typeface="Verdana" panose="020B0604030504040204" pitchFamily="34" charset="0"/>
              </a:rPr>
              <a:t>Bar graphs are one of the most common types of graphs and are used to show data associated with the categorical variables. </a:t>
            </a:r>
            <a:r>
              <a:rPr lang="en-US" dirty="0" err="1">
                <a:latin typeface="Verdana" panose="020B0604030504040204" pitchFamily="34" charset="0"/>
                <a:ea typeface="Verdana" panose="020B0604030504040204" pitchFamily="34" charset="0"/>
                <a:cs typeface="Verdana" panose="020B0604030504040204" pitchFamily="34" charset="0"/>
              </a:rPr>
              <a:t>Matplotlib</a:t>
            </a:r>
            <a:r>
              <a:rPr lang="en-US" dirty="0">
                <a:latin typeface="Verdana" panose="020B0604030504040204" pitchFamily="34" charset="0"/>
                <a:ea typeface="Verdana" panose="020B0604030504040204" pitchFamily="34" charset="0"/>
                <a:cs typeface="Verdana" panose="020B0604030504040204" pitchFamily="34" charset="0"/>
              </a:rPr>
              <a:t> provides a </a:t>
            </a:r>
            <a:r>
              <a:rPr lang="en-US" b="1" dirty="0">
                <a:latin typeface="Verdana" panose="020B0604030504040204" pitchFamily="34" charset="0"/>
                <a:ea typeface="Verdana" panose="020B0604030504040204" pitchFamily="34" charset="0"/>
                <a:cs typeface="Verdana" panose="020B0604030504040204" pitchFamily="34" charset="0"/>
              </a:rPr>
              <a:t>bar()</a:t>
            </a:r>
            <a:r>
              <a:rPr lang="en-US" dirty="0">
                <a:latin typeface="Verdana" panose="020B0604030504040204" pitchFamily="34" charset="0"/>
                <a:ea typeface="Verdana" panose="020B0604030504040204" pitchFamily="34" charset="0"/>
                <a:cs typeface="Verdana" panose="020B0604030504040204" pitchFamily="34" charset="0"/>
              </a:rPr>
              <a:t> to make bar graphs which accepts arguments such as: categorical variables, their value and color</a:t>
            </a:r>
            <a:r>
              <a:rPr lang="en-US" dirty="0" smtClean="0"/>
              <a:t>.</a:t>
            </a:r>
          </a:p>
          <a:p>
            <a:pPr marL="0" indent="0">
              <a:buNone/>
            </a:pPr>
            <a:r>
              <a:rPr lang="en-US" b="1" dirty="0" smtClean="0">
                <a:latin typeface="Verdana" panose="020B0604030504040204" pitchFamily="34" charset="0"/>
                <a:ea typeface="Verdana" panose="020B0604030504040204" pitchFamily="34" charset="0"/>
                <a:cs typeface="Verdana" panose="020B0604030504040204" pitchFamily="34" charset="0"/>
              </a:rPr>
              <a:t>Histogram:</a:t>
            </a:r>
          </a:p>
          <a:p>
            <a:pPr marL="0" indent="0">
              <a:buNone/>
            </a:pPr>
            <a:r>
              <a:rPr lang="en-US" dirty="0" smtClean="0">
                <a:latin typeface="Verdana" panose="020B0604030504040204" pitchFamily="34" charset="0"/>
                <a:ea typeface="Verdana" panose="020B0604030504040204" pitchFamily="34" charset="0"/>
                <a:cs typeface="Verdana" panose="020B0604030504040204" pitchFamily="34" charset="0"/>
              </a:rPr>
              <a:t>A histogram is a type of bar plot that shows the frequency of a number of values compared to a set of values ranges.</a:t>
            </a:r>
            <a:endParaRPr lang="en-US"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69417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5480" y="1011530"/>
            <a:ext cx="9905999" cy="4263855"/>
          </a:xfrm>
        </p:spPr>
        <p:txBody>
          <a:bodyPr/>
          <a:lstStyle/>
          <a:p>
            <a:r>
              <a:rPr lang="en-US" b="1" dirty="0" smtClean="0">
                <a:latin typeface="Verdana" panose="020B0604030504040204" pitchFamily="34" charset="0"/>
                <a:ea typeface="Verdana" panose="020B0604030504040204" pitchFamily="34" charset="0"/>
                <a:cs typeface="Verdana" panose="020B0604030504040204" pitchFamily="34" charset="0"/>
              </a:rPr>
              <a:t>Scatter plot: </a:t>
            </a:r>
          </a:p>
          <a:p>
            <a:pPr marL="0" indent="0">
              <a:buNone/>
            </a:pPr>
            <a:r>
              <a:rPr lang="en-US" dirty="0">
                <a:latin typeface="Verdana" panose="020B0604030504040204" pitchFamily="34" charset="0"/>
                <a:ea typeface="Verdana" panose="020B0604030504040204" pitchFamily="34" charset="0"/>
                <a:cs typeface="Verdana" panose="020B0604030504040204" pitchFamily="34" charset="0"/>
              </a:rPr>
              <a:t>The scatter plots are mostly used for comparing variables when we need to define how much one variable is affected by another variable. The data is displayed as a collection of points. Each point has the value of one variable, which defines the position on the horizontal axes, and the value of other variable represents the position on the vertical axis</a:t>
            </a:r>
            <a:r>
              <a:rPr lang="en-US" dirty="0" smtClean="0">
                <a:latin typeface="Verdana" panose="020B0604030504040204" pitchFamily="34" charset="0"/>
                <a:ea typeface="Verdana" panose="020B0604030504040204" pitchFamily="34" charset="0"/>
                <a:cs typeface="Verdana" panose="020B0604030504040204" pitchFamily="34" charset="0"/>
              </a:rPr>
              <a:t>.</a:t>
            </a:r>
          </a:p>
          <a:p>
            <a:pPr marL="0" indent="0">
              <a:buNone/>
            </a:pPr>
            <a:r>
              <a:rPr lang="en-US" dirty="0" smtClean="0">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11543525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Verdana" panose="020B0604030504040204" pitchFamily="34" charset="0"/>
                <a:ea typeface="Verdana" panose="020B0604030504040204" pitchFamily="34" charset="0"/>
                <a:cs typeface="Verdana" panose="020B0604030504040204" pitchFamily="34" charset="0"/>
              </a:rPr>
              <a:t>seaborn</a:t>
            </a: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p:txBody>
          <a:bodyPr>
            <a:normAutofit/>
          </a:bodyPr>
          <a:lstStyle/>
          <a:p>
            <a:r>
              <a:rPr lang="en-US" dirty="0" err="1" smtClean="0">
                <a:latin typeface="Verdana" panose="020B0604030504040204" pitchFamily="34" charset="0"/>
                <a:ea typeface="Verdana" panose="020B0604030504040204" pitchFamily="34" charset="0"/>
                <a:cs typeface="Verdana" panose="020B0604030504040204" pitchFamily="34" charset="0"/>
              </a:rPr>
              <a:t>Seaborn</a:t>
            </a:r>
            <a:r>
              <a:rPr lang="en-US" dirty="0" smtClean="0">
                <a:latin typeface="Verdana" panose="020B0604030504040204" pitchFamily="34" charset="0"/>
                <a:ea typeface="Verdana" panose="020B0604030504040204" pitchFamily="34" charset="0"/>
                <a:cs typeface="Verdana" panose="020B0604030504040204" pitchFamily="34" charset="0"/>
              </a:rPr>
              <a:t> is a library for making statistical graphics in Python. It is built on top of </a:t>
            </a:r>
            <a:r>
              <a:rPr lang="en-US" dirty="0" err="1" smtClean="0">
                <a:latin typeface="Verdana" panose="020B0604030504040204" pitchFamily="34" charset="0"/>
                <a:ea typeface="Verdana" panose="020B0604030504040204" pitchFamily="34" charset="0"/>
                <a:cs typeface="Verdana" panose="020B0604030504040204" pitchFamily="34" charset="0"/>
              </a:rPr>
              <a:t>matplotib</a:t>
            </a:r>
            <a:r>
              <a:rPr lang="en-US" dirty="0" smtClean="0">
                <a:latin typeface="Verdana" panose="020B0604030504040204" pitchFamily="34" charset="0"/>
                <a:ea typeface="Verdana" panose="020B0604030504040204" pitchFamily="34" charset="0"/>
                <a:cs typeface="Verdana" panose="020B0604030504040204" pitchFamily="34" charset="0"/>
              </a:rPr>
              <a:t> and closely integrated with pandas data structures.</a:t>
            </a:r>
          </a:p>
          <a:p>
            <a:r>
              <a:rPr lang="en-US" dirty="0" smtClean="0">
                <a:latin typeface="Verdana" panose="020B0604030504040204" pitchFamily="34" charset="0"/>
                <a:ea typeface="Verdana" panose="020B0604030504040204" pitchFamily="34" charset="0"/>
                <a:cs typeface="Verdana" panose="020B0604030504040204" pitchFamily="34" charset="0"/>
              </a:rPr>
              <a:t>Two types of plots:</a:t>
            </a:r>
          </a:p>
          <a:p>
            <a:pPr lvl="2"/>
            <a:r>
              <a:rPr lang="en-US" dirty="0" smtClean="0">
                <a:latin typeface="Verdana" panose="020B0604030504040204" pitchFamily="34" charset="0"/>
                <a:ea typeface="Verdana" panose="020B0604030504040204" pitchFamily="34" charset="0"/>
                <a:cs typeface="Verdana" panose="020B0604030504040204" pitchFamily="34" charset="0"/>
              </a:rPr>
              <a:t>Distribution plots</a:t>
            </a:r>
          </a:p>
          <a:p>
            <a:pPr lvl="2"/>
            <a:r>
              <a:rPr lang="en-US" dirty="0" smtClean="0">
                <a:latin typeface="Verdana" panose="020B0604030504040204" pitchFamily="34" charset="0"/>
                <a:ea typeface="Verdana" panose="020B0604030504040204" pitchFamily="34" charset="0"/>
                <a:cs typeface="Verdana" panose="020B0604030504040204" pitchFamily="34" charset="0"/>
              </a:rPr>
              <a:t>Categorical plots</a:t>
            </a:r>
          </a:p>
          <a:p>
            <a:endParaRPr lang="en-US" dirty="0" smtClean="0"/>
          </a:p>
          <a:p>
            <a:endParaRPr lang="en-US" dirty="0"/>
          </a:p>
        </p:txBody>
      </p:sp>
    </p:spTree>
    <p:extLst>
      <p:ext uri="{BB962C8B-B14F-4D97-AF65-F5344CB8AC3E}">
        <p14:creationId xmlns:p14="http://schemas.microsoft.com/office/powerpoint/2010/main" val="1798706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844062"/>
            <a:ext cx="9905999" cy="4947139"/>
          </a:xfrm>
        </p:spPr>
        <p:txBody>
          <a:bodyPr/>
          <a:lstStyle/>
          <a:p>
            <a:r>
              <a:rPr lang="en-US" dirty="0" smtClean="0">
                <a:latin typeface="Verdana" panose="020B0604030504040204" pitchFamily="34" charset="0"/>
                <a:ea typeface="Verdana" panose="020B0604030504040204" pitchFamily="34" charset="0"/>
                <a:cs typeface="Verdana" panose="020B0604030504040204" pitchFamily="34" charset="0"/>
              </a:rPr>
              <a:t>In distribution plot we have:</a:t>
            </a:r>
          </a:p>
          <a:p>
            <a:pPr lvl="3"/>
            <a:r>
              <a:rPr lang="en-US" dirty="0" smtClean="0">
                <a:latin typeface="Verdana" panose="020B0604030504040204" pitchFamily="34" charset="0"/>
                <a:ea typeface="Verdana" panose="020B0604030504040204" pitchFamily="34" charset="0"/>
                <a:cs typeface="Verdana" panose="020B0604030504040204" pitchFamily="34" charset="0"/>
              </a:rPr>
              <a:t> </a:t>
            </a:r>
            <a:r>
              <a:rPr lang="en-US" sz="2000" dirty="0" err="1" smtClean="0">
                <a:latin typeface="Verdana" panose="020B0604030504040204" pitchFamily="34" charset="0"/>
                <a:ea typeface="Verdana" panose="020B0604030504040204" pitchFamily="34" charset="0"/>
                <a:cs typeface="Verdana" panose="020B0604030504040204" pitchFamily="34" charset="0"/>
              </a:rPr>
              <a:t>displot</a:t>
            </a:r>
            <a:endParaRPr lang="en-US" sz="2000" dirty="0" smtClean="0">
              <a:latin typeface="Verdana" panose="020B0604030504040204" pitchFamily="34" charset="0"/>
              <a:ea typeface="Verdana" panose="020B0604030504040204" pitchFamily="34" charset="0"/>
              <a:cs typeface="Verdana" panose="020B0604030504040204" pitchFamily="34" charset="0"/>
            </a:endParaRPr>
          </a:p>
          <a:p>
            <a:pPr lvl="3"/>
            <a:r>
              <a:rPr lang="en-US" sz="2000" dirty="0" err="1" smtClean="0">
                <a:latin typeface="Verdana" panose="020B0604030504040204" pitchFamily="34" charset="0"/>
                <a:ea typeface="Verdana" panose="020B0604030504040204" pitchFamily="34" charset="0"/>
                <a:cs typeface="Verdana" panose="020B0604030504040204" pitchFamily="34" charset="0"/>
              </a:rPr>
              <a:t>Joinplot</a:t>
            </a:r>
            <a:endParaRPr lang="en-US" sz="2000" dirty="0" smtClean="0">
              <a:latin typeface="Verdana" panose="020B0604030504040204" pitchFamily="34" charset="0"/>
              <a:ea typeface="Verdana" panose="020B0604030504040204" pitchFamily="34" charset="0"/>
              <a:cs typeface="Verdana" panose="020B0604030504040204" pitchFamily="34" charset="0"/>
            </a:endParaRPr>
          </a:p>
          <a:p>
            <a:pPr lvl="3"/>
            <a:r>
              <a:rPr lang="en-US" sz="2000" dirty="0" err="1" smtClean="0">
                <a:latin typeface="Verdana" panose="020B0604030504040204" pitchFamily="34" charset="0"/>
                <a:ea typeface="Verdana" panose="020B0604030504040204" pitchFamily="34" charset="0"/>
                <a:cs typeface="Verdana" panose="020B0604030504040204" pitchFamily="34" charset="0"/>
              </a:rPr>
              <a:t>Pairplot</a:t>
            </a:r>
            <a:endParaRPr lang="en-US" sz="2000" dirty="0">
              <a:latin typeface="Verdana" panose="020B0604030504040204" pitchFamily="34" charset="0"/>
              <a:ea typeface="Verdana" panose="020B0604030504040204" pitchFamily="34" charset="0"/>
              <a:cs typeface="Verdana" panose="020B0604030504040204" pitchFamily="34" charset="0"/>
            </a:endParaRPr>
          </a:p>
          <a:p>
            <a:pPr marL="1371600" lvl="3" indent="0">
              <a:buNone/>
            </a:pPr>
            <a:endParaRPr lang="en-US" sz="20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dirty="0" smtClean="0">
                <a:latin typeface="Verdana" panose="020B0604030504040204" pitchFamily="34" charset="0"/>
                <a:ea typeface="Verdana" panose="020B0604030504040204" pitchFamily="34" charset="0"/>
                <a:cs typeface="Verdana" panose="020B0604030504040204" pitchFamily="34" charset="0"/>
              </a:rPr>
              <a:t>In categorical plot we have:</a:t>
            </a:r>
          </a:p>
          <a:p>
            <a:pPr lvl="3"/>
            <a:r>
              <a:rPr lang="en-US" dirty="0" smtClean="0">
                <a:latin typeface="Verdana" panose="020B0604030504040204" pitchFamily="34" charset="0"/>
                <a:ea typeface="Verdana" panose="020B0604030504040204" pitchFamily="34" charset="0"/>
                <a:cs typeface="Verdana" panose="020B0604030504040204" pitchFamily="34" charset="0"/>
              </a:rPr>
              <a:t>Box plot</a:t>
            </a:r>
          </a:p>
          <a:p>
            <a:pPr lvl="3"/>
            <a:r>
              <a:rPr lang="en-US" dirty="0" smtClean="0">
                <a:latin typeface="Verdana" panose="020B0604030504040204" pitchFamily="34" charset="0"/>
                <a:ea typeface="Verdana" panose="020B0604030504040204" pitchFamily="34" charset="0"/>
                <a:cs typeface="Verdana" panose="020B0604030504040204" pitchFamily="34" charset="0"/>
              </a:rPr>
              <a:t>Violin plot</a:t>
            </a:r>
          </a:p>
          <a:p>
            <a:pPr lvl="3"/>
            <a:r>
              <a:rPr lang="en-US" dirty="0" err="1" smtClean="0">
                <a:latin typeface="Verdana" panose="020B0604030504040204" pitchFamily="34" charset="0"/>
                <a:ea typeface="Verdana" panose="020B0604030504040204" pitchFamily="34" charset="0"/>
                <a:cs typeface="Verdana" panose="020B0604030504040204" pitchFamily="34" charset="0"/>
              </a:rPr>
              <a:t>Countplot</a:t>
            </a:r>
            <a:endParaRPr lang="en-US" dirty="0" smtClean="0">
              <a:latin typeface="Verdana" panose="020B0604030504040204" pitchFamily="34" charset="0"/>
              <a:ea typeface="Verdana" panose="020B0604030504040204" pitchFamily="34" charset="0"/>
              <a:cs typeface="Verdana" panose="020B0604030504040204" pitchFamily="34" charset="0"/>
            </a:endParaRPr>
          </a:p>
          <a:p>
            <a:pPr lvl="3"/>
            <a:r>
              <a:rPr lang="en-US" dirty="0" err="1" smtClean="0">
                <a:latin typeface="Verdana" panose="020B0604030504040204" pitchFamily="34" charset="0"/>
                <a:ea typeface="Verdana" panose="020B0604030504040204" pitchFamily="34" charset="0"/>
                <a:cs typeface="Verdana" panose="020B0604030504040204" pitchFamily="34" charset="0"/>
              </a:rPr>
              <a:t>barplot</a:t>
            </a:r>
            <a:endParaRPr lang="en-US"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94670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Distplot</a:t>
            </a:r>
            <a:r>
              <a:rPr lang="en-US" dirty="0" smtClean="0"/>
              <a:t>:</a:t>
            </a:r>
            <a:endParaRPr lang="en-US" dirty="0"/>
          </a:p>
        </p:txBody>
      </p:sp>
      <p:sp>
        <p:nvSpPr>
          <p:cNvPr id="3" name="Content Placeholder 2"/>
          <p:cNvSpPr>
            <a:spLocks noGrp="1"/>
          </p:cNvSpPr>
          <p:nvPr>
            <p:ph idx="1"/>
          </p:nvPr>
        </p:nvSpPr>
        <p:spPr>
          <a:xfrm>
            <a:off x="1141412" y="1772529"/>
            <a:ext cx="9905999" cy="4018672"/>
          </a:xfrm>
        </p:spPr>
        <p:txBody>
          <a:bodyPr/>
          <a:lstStyle/>
          <a:p>
            <a:r>
              <a:rPr lang="en-US" dirty="0" err="1"/>
              <a:t>Dist</a:t>
            </a:r>
            <a:r>
              <a:rPr lang="en-US" dirty="0"/>
              <a:t> plot helps us to check the distribution of the columns </a:t>
            </a:r>
            <a:r>
              <a:rPr lang="en-US" dirty="0" smtClean="0"/>
              <a:t>feature</a:t>
            </a: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3160711" y="2765621"/>
            <a:ext cx="5867400" cy="3943350"/>
          </a:xfrm>
          <a:prstGeom prst="rect">
            <a:avLst/>
          </a:prstGeom>
        </p:spPr>
      </p:pic>
    </p:spTree>
    <p:extLst>
      <p:ext uri="{BB962C8B-B14F-4D97-AF65-F5344CB8AC3E}">
        <p14:creationId xmlns:p14="http://schemas.microsoft.com/office/powerpoint/2010/main" val="2517367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 plot</a:t>
            </a:r>
            <a:endParaRPr lang="en-US" dirty="0"/>
          </a:p>
        </p:txBody>
      </p:sp>
      <p:sp>
        <p:nvSpPr>
          <p:cNvPr id="3" name="Content Placeholder 2"/>
          <p:cNvSpPr>
            <a:spLocks noGrp="1"/>
          </p:cNvSpPr>
          <p:nvPr>
            <p:ph idx="1"/>
          </p:nvPr>
        </p:nvSpPr>
        <p:spPr>
          <a:xfrm>
            <a:off x="1141412" y="1955409"/>
            <a:ext cx="9905999" cy="3835792"/>
          </a:xfrm>
        </p:spPr>
        <p:txBody>
          <a:bodyPr/>
          <a:lstStyle/>
          <a:p>
            <a:r>
              <a:rPr lang="en-US" dirty="0"/>
              <a:t>A join plot allows to study the relationship between 2 numeric variables.</a:t>
            </a:r>
          </a:p>
        </p:txBody>
      </p:sp>
      <p:pic>
        <p:nvPicPr>
          <p:cNvPr id="4" name="Picture 3"/>
          <p:cNvPicPr>
            <a:picLocks noChangeAspect="1"/>
          </p:cNvPicPr>
          <p:nvPr/>
        </p:nvPicPr>
        <p:blipFill>
          <a:blip r:embed="rId2"/>
          <a:stretch>
            <a:fillRect/>
          </a:stretch>
        </p:blipFill>
        <p:spPr>
          <a:xfrm>
            <a:off x="3137316" y="2558416"/>
            <a:ext cx="4206020" cy="4049017"/>
          </a:xfrm>
          <a:prstGeom prst="rect">
            <a:avLst/>
          </a:prstGeom>
        </p:spPr>
      </p:pic>
    </p:spTree>
    <p:extLst>
      <p:ext uri="{BB962C8B-B14F-4D97-AF65-F5344CB8AC3E}">
        <p14:creationId xmlns:p14="http://schemas.microsoft.com/office/powerpoint/2010/main" val="39750094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454857"/>
            <a:ext cx="9905998" cy="1478570"/>
          </a:xfrm>
        </p:spPr>
        <p:txBody>
          <a:bodyPr/>
          <a:lstStyle/>
          <a:p>
            <a:r>
              <a:rPr lang="en-US" dirty="0" smtClean="0"/>
              <a:t>Pair plot</a:t>
            </a:r>
            <a:endParaRPr lang="en-US" dirty="0"/>
          </a:p>
        </p:txBody>
      </p:sp>
      <p:sp>
        <p:nvSpPr>
          <p:cNvPr id="3" name="Content Placeholder 2"/>
          <p:cNvSpPr>
            <a:spLocks noGrp="1"/>
          </p:cNvSpPr>
          <p:nvPr>
            <p:ph idx="1"/>
          </p:nvPr>
        </p:nvSpPr>
        <p:spPr>
          <a:xfrm>
            <a:off x="1141412" y="1589649"/>
            <a:ext cx="9905999" cy="4201552"/>
          </a:xfrm>
        </p:spPr>
        <p:txBody>
          <a:bodyPr/>
          <a:lstStyle/>
          <a:p>
            <a:r>
              <a:rPr lang="en-US" dirty="0"/>
              <a:t>A “pairs plot” is also known as a scatterplot, in which one variable in the same data row is matched with another variable's value, like this: Pairs plots are just elaborations on this, showing all variables paired with all the other variables</a:t>
            </a:r>
          </a:p>
        </p:txBody>
      </p:sp>
      <p:pic>
        <p:nvPicPr>
          <p:cNvPr id="4" name="Picture 3"/>
          <p:cNvPicPr>
            <a:picLocks noChangeAspect="1"/>
          </p:cNvPicPr>
          <p:nvPr/>
        </p:nvPicPr>
        <p:blipFill>
          <a:blip r:embed="rId2"/>
          <a:stretch>
            <a:fillRect/>
          </a:stretch>
        </p:blipFill>
        <p:spPr>
          <a:xfrm>
            <a:off x="3077015" y="2913998"/>
            <a:ext cx="5532413" cy="3944002"/>
          </a:xfrm>
          <a:prstGeom prst="rect">
            <a:avLst/>
          </a:prstGeom>
        </p:spPr>
      </p:pic>
    </p:spTree>
    <p:extLst>
      <p:ext uri="{BB962C8B-B14F-4D97-AF65-F5344CB8AC3E}">
        <p14:creationId xmlns:p14="http://schemas.microsoft.com/office/powerpoint/2010/main" val="2449340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1" y="416734"/>
            <a:ext cx="9905998" cy="1478570"/>
          </a:xfrm>
        </p:spPr>
        <p:txBody>
          <a:bodyPr/>
          <a:lstStyle/>
          <a:p>
            <a:r>
              <a:rPr lang="en-US" dirty="0" smtClean="0"/>
              <a:t>Count plot</a:t>
            </a:r>
            <a:endParaRPr lang="en-US" dirty="0"/>
          </a:p>
        </p:txBody>
      </p:sp>
      <p:sp>
        <p:nvSpPr>
          <p:cNvPr id="5" name="Content Placeholder 4"/>
          <p:cNvSpPr>
            <a:spLocks noGrp="1"/>
          </p:cNvSpPr>
          <p:nvPr>
            <p:ph idx="1"/>
          </p:nvPr>
        </p:nvSpPr>
        <p:spPr>
          <a:xfrm>
            <a:off x="1028870" y="1686780"/>
            <a:ext cx="9905999" cy="3541714"/>
          </a:xfrm>
        </p:spPr>
        <p:txBody>
          <a:bodyPr/>
          <a:lstStyle/>
          <a:p>
            <a:r>
              <a:rPr lang="en-US" dirty="0"/>
              <a:t>Show the counts of observations in each categorical bin using bars</a:t>
            </a:r>
          </a:p>
        </p:txBody>
      </p:sp>
      <p:pic>
        <p:nvPicPr>
          <p:cNvPr id="6" name="Picture 5"/>
          <p:cNvPicPr>
            <a:picLocks noChangeAspect="1"/>
          </p:cNvPicPr>
          <p:nvPr/>
        </p:nvPicPr>
        <p:blipFill>
          <a:blip r:embed="rId2"/>
          <a:stretch>
            <a:fillRect/>
          </a:stretch>
        </p:blipFill>
        <p:spPr>
          <a:xfrm>
            <a:off x="2964546" y="2815003"/>
            <a:ext cx="5362575" cy="3619500"/>
          </a:xfrm>
          <a:prstGeom prst="rect">
            <a:avLst/>
          </a:prstGeom>
        </p:spPr>
      </p:pic>
    </p:spTree>
    <p:extLst>
      <p:ext uri="{BB962C8B-B14F-4D97-AF65-F5344CB8AC3E}">
        <p14:creationId xmlns:p14="http://schemas.microsoft.com/office/powerpoint/2010/main" val="2841260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23256"/>
            <a:ext cx="9905998" cy="1478570"/>
          </a:xfrm>
        </p:spPr>
        <p:txBody>
          <a:bodyPr/>
          <a:lstStyle/>
          <a:p>
            <a:r>
              <a:rPr lang="en-US" dirty="0" smtClean="0"/>
              <a:t>Bar plot</a:t>
            </a:r>
            <a:endParaRPr lang="en-US" dirty="0"/>
          </a:p>
        </p:txBody>
      </p:sp>
      <p:sp>
        <p:nvSpPr>
          <p:cNvPr id="3" name="Content Placeholder 2"/>
          <p:cNvSpPr>
            <a:spLocks noGrp="1"/>
          </p:cNvSpPr>
          <p:nvPr>
            <p:ph idx="1"/>
          </p:nvPr>
        </p:nvSpPr>
        <p:spPr>
          <a:xfrm>
            <a:off x="1141413" y="1675216"/>
            <a:ext cx="9905999" cy="3541714"/>
          </a:xfrm>
        </p:spPr>
        <p:txBody>
          <a:bodyPr/>
          <a:lstStyle/>
          <a:p>
            <a:r>
              <a:rPr lang="en-US" dirty="0"/>
              <a:t>Show point </a:t>
            </a:r>
            <a:r>
              <a:rPr lang="en-US" dirty="0" smtClean="0"/>
              <a:t>estimates </a:t>
            </a:r>
            <a:r>
              <a:rPr lang="en-US" dirty="0"/>
              <a:t>and confidence intervals as rectangular bars</a:t>
            </a:r>
            <a:r>
              <a:rPr lang="en-US" dirty="0" smtClean="0"/>
              <a:t>.</a:t>
            </a:r>
          </a:p>
          <a:p>
            <a:pPr marL="0" indent="0">
              <a:buNone/>
            </a:pPr>
            <a:endParaRPr lang="en-US" dirty="0"/>
          </a:p>
        </p:txBody>
      </p:sp>
      <p:pic>
        <p:nvPicPr>
          <p:cNvPr id="4" name="Picture 3"/>
          <p:cNvPicPr>
            <a:picLocks noChangeAspect="1"/>
          </p:cNvPicPr>
          <p:nvPr/>
        </p:nvPicPr>
        <p:blipFill>
          <a:blip r:embed="rId2"/>
          <a:stretch>
            <a:fillRect/>
          </a:stretch>
        </p:blipFill>
        <p:spPr>
          <a:xfrm>
            <a:off x="3226484" y="2523245"/>
            <a:ext cx="4838700" cy="3752850"/>
          </a:xfrm>
          <a:prstGeom prst="rect">
            <a:avLst/>
          </a:prstGeom>
        </p:spPr>
      </p:pic>
    </p:spTree>
    <p:extLst>
      <p:ext uri="{BB962C8B-B14F-4D97-AF65-F5344CB8AC3E}">
        <p14:creationId xmlns:p14="http://schemas.microsoft.com/office/powerpoint/2010/main" val="1370614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19273"/>
            <a:ext cx="9905998" cy="1478570"/>
          </a:xfrm>
        </p:spPr>
        <p:txBody>
          <a:bodyPr/>
          <a:lstStyle/>
          <a:p>
            <a:r>
              <a:rPr lang="en-US" dirty="0" smtClean="0">
                <a:solidFill>
                  <a:srgbClr val="FFC000"/>
                </a:solidFill>
              </a:rPr>
              <a:t>SUBSETS…</a:t>
            </a:r>
            <a:endParaRPr lang="en-US" dirty="0">
              <a:solidFill>
                <a:srgbClr val="FFC000"/>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4254" y="1360538"/>
            <a:ext cx="9283005" cy="4945449"/>
          </a:xfrm>
        </p:spPr>
      </p:pic>
    </p:spTree>
    <p:extLst>
      <p:ext uri="{BB962C8B-B14F-4D97-AF65-F5344CB8AC3E}">
        <p14:creationId xmlns:p14="http://schemas.microsoft.com/office/powerpoint/2010/main" val="38839028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Box plot</a:t>
            </a:r>
            <a:endParaRPr lang="en-US" dirty="0"/>
          </a:p>
        </p:txBody>
      </p:sp>
      <p:sp>
        <p:nvSpPr>
          <p:cNvPr id="3" name="Content Placeholder 2"/>
          <p:cNvSpPr>
            <a:spLocks noGrp="1"/>
          </p:cNvSpPr>
          <p:nvPr>
            <p:ph idx="1"/>
          </p:nvPr>
        </p:nvSpPr>
        <p:spPr/>
        <p:txBody>
          <a:bodyPr/>
          <a:lstStyle/>
          <a:p>
            <a:r>
              <a:rPr lang="en-US" dirty="0"/>
              <a:t>A box and whisker plot (sometimes called a boxplot) is a graph that presents information from a five-number summary</a:t>
            </a:r>
            <a:r>
              <a:rPr lang="en-US" dirty="0" smtClean="0"/>
              <a:t>.</a:t>
            </a:r>
          </a:p>
          <a:p>
            <a:endParaRPr lang="en-US" dirty="0"/>
          </a:p>
        </p:txBody>
      </p:sp>
      <p:pic>
        <p:nvPicPr>
          <p:cNvPr id="4" name="Picture 3"/>
          <p:cNvPicPr>
            <a:picLocks noChangeAspect="1"/>
          </p:cNvPicPr>
          <p:nvPr/>
        </p:nvPicPr>
        <p:blipFill>
          <a:blip r:embed="rId2"/>
          <a:stretch>
            <a:fillRect/>
          </a:stretch>
        </p:blipFill>
        <p:spPr>
          <a:xfrm>
            <a:off x="3681486" y="3371849"/>
            <a:ext cx="5012348" cy="3085221"/>
          </a:xfrm>
          <a:prstGeom prst="rect">
            <a:avLst/>
          </a:prstGeom>
        </p:spPr>
      </p:pic>
    </p:spTree>
    <p:extLst>
      <p:ext uri="{BB962C8B-B14F-4D97-AF65-F5344CB8AC3E}">
        <p14:creationId xmlns:p14="http://schemas.microsoft.com/office/powerpoint/2010/main" val="179288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Machine</a:t>
            </a:r>
            <a:r>
              <a:rPr lang="en-US" dirty="0" smtClean="0"/>
              <a:t> </a:t>
            </a:r>
            <a:r>
              <a:rPr lang="en-US" dirty="0" smtClean="0">
                <a:solidFill>
                  <a:srgbClr val="FFC000"/>
                </a:solidFill>
              </a:rPr>
              <a:t>learning</a:t>
            </a:r>
            <a:endParaRPr lang="en-US" dirty="0">
              <a:solidFill>
                <a:srgbClr val="FFC000"/>
              </a:solidFill>
            </a:endParaRPr>
          </a:p>
        </p:txBody>
      </p:sp>
      <p:sp>
        <p:nvSpPr>
          <p:cNvPr id="3" name="Content Placeholder 2"/>
          <p:cNvSpPr>
            <a:spLocks noGrp="1"/>
          </p:cNvSpPr>
          <p:nvPr>
            <p:ph idx="1"/>
          </p:nvPr>
        </p:nvSpPr>
        <p:spPr/>
        <p:txBody>
          <a:bodyPr>
            <a:normAutofit fontScale="92500"/>
          </a:bodyPr>
          <a:lstStyle/>
          <a:p>
            <a:r>
              <a:rPr lang="en-US" dirty="0" smtClean="0"/>
              <a:t>Machine learning is an application of artificial intelligence that provides systems the ability  to automatically learn and improve from experience without being explicitly programmed. Machine learning focuses on the development of computer programs that can access data and use it learn for themselves</a:t>
            </a:r>
          </a:p>
          <a:p>
            <a:r>
              <a:rPr lang="en-US" dirty="0" smtClean="0"/>
              <a:t>The process of learning begins with observations of data, such as examples, direct experience, or experience or instruction in order to look for patterns in data and make better decisions in the future based on the examples that we provide </a:t>
            </a:r>
            <a:endParaRPr lang="en-US" dirty="0"/>
          </a:p>
        </p:txBody>
      </p:sp>
    </p:spTree>
    <p:extLst>
      <p:ext uri="{BB962C8B-B14F-4D97-AF65-F5344CB8AC3E}">
        <p14:creationId xmlns:p14="http://schemas.microsoft.com/office/powerpoint/2010/main" val="583365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48049" y="924299"/>
            <a:ext cx="9005811" cy="5330542"/>
          </a:xfrm>
          <a:prstGeom prst="rect">
            <a:avLst/>
          </a:prstGeom>
        </p:spPr>
      </p:pic>
    </p:spTree>
    <p:extLst>
      <p:ext uri="{BB962C8B-B14F-4D97-AF65-F5344CB8AC3E}">
        <p14:creationId xmlns:p14="http://schemas.microsoft.com/office/powerpoint/2010/main" val="97326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Classification</a:t>
            </a:r>
            <a:r>
              <a:rPr lang="en-US" dirty="0" smtClean="0"/>
              <a:t> </a:t>
            </a:r>
            <a:r>
              <a:rPr lang="en-US" dirty="0" smtClean="0">
                <a:solidFill>
                  <a:srgbClr val="FFC000"/>
                </a:solidFill>
              </a:rPr>
              <a:t>of</a:t>
            </a:r>
            <a:r>
              <a:rPr lang="en-US" dirty="0" smtClean="0"/>
              <a:t> </a:t>
            </a:r>
            <a:r>
              <a:rPr lang="en-US" dirty="0" smtClean="0">
                <a:solidFill>
                  <a:srgbClr val="FFC000"/>
                </a:solidFill>
              </a:rPr>
              <a:t>machine</a:t>
            </a:r>
            <a:r>
              <a:rPr lang="en-US" dirty="0" smtClean="0"/>
              <a:t> </a:t>
            </a:r>
            <a:r>
              <a:rPr lang="en-US" dirty="0" smtClean="0">
                <a:solidFill>
                  <a:srgbClr val="FFC000"/>
                </a:solidFill>
              </a:rPr>
              <a:t>learning</a:t>
            </a:r>
            <a:endParaRPr lang="en-US" dirty="0">
              <a:solidFill>
                <a:srgbClr val="FFC000"/>
              </a:solidFill>
            </a:endParaRPr>
          </a:p>
        </p:txBody>
      </p:sp>
      <p:pic>
        <p:nvPicPr>
          <p:cNvPr id="4" name="Content Placeholder 3"/>
          <p:cNvPicPr>
            <a:picLocks noGrp="1" noChangeAspect="1"/>
          </p:cNvPicPr>
          <p:nvPr>
            <p:ph idx="1"/>
          </p:nvPr>
        </p:nvPicPr>
        <p:blipFill>
          <a:blip r:embed="rId2"/>
          <a:stretch>
            <a:fillRect/>
          </a:stretch>
        </p:blipFill>
        <p:spPr>
          <a:xfrm>
            <a:off x="1352283" y="1997955"/>
            <a:ext cx="8822026" cy="4475826"/>
          </a:xfrm>
          <a:prstGeom prst="rect">
            <a:avLst/>
          </a:prstGeom>
        </p:spPr>
      </p:pic>
    </p:spTree>
    <p:extLst>
      <p:ext uri="{BB962C8B-B14F-4D97-AF65-F5344CB8AC3E}">
        <p14:creationId xmlns:p14="http://schemas.microsoft.com/office/powerpoint/2010/main" val="4222559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Supervised</a:t>
            </a:r>
            <a:r>
              <a:rPr lang="en-US" dirty="0" smtClean="0"/>
              <a:t> </a:t>
            </a:r>
            <a:r>
              <a:rPr lang="en-US" dirty="0" smtClean="0">
                <a:solidFill>
                  <a:srgbClr val="FFC000"/>
                </a:solidFill>
              </a:rPr>
              <a:t>learning</a:t>
            </a:r>
            <a:endParaRPr lang="en-US" dirty="0">
              <a:solidFill>
                <a:srgbClr val="FFC000"/>
              </a:solidFill>
            </a:endParaRPr>
          </a:p>
        </p:txBody>
      </p:sp>
      <p:sp>
        <p:nvSpPr>
          <p:cNvPr id="3" name="Content Placeholder 2"/>
          <p:cNvSpPr>
            <a:spLocks noGrp="1"/>
          </p:cNvSpPr>
          <p:nvPr>
            <p:ph idx="1"/>
          </p:nvPr>
        </p:nvSpPr>
        <p:spPr/>
        <p:txBody>
          <a:bodyPr>
            <a:normAutofit fontScale="92500" lnSpcReduction="20000"/>
          </a:bodyPr>
          <a:lstStyle/>
          <a:p>
            <a:r>
              <a:rPr lang="en-US" dirty="0" smtClean="0"/>
              <a:t>It can apply what has been learned in the past to new data using labeled examples to predict future events. Starting from the analysis of a known training dataset, the learning algorithm produces an inferred function to make predictions about the output values. The system is able to provide targets for any new input after sufficient training. The learning algorithm can also compare its output with correct, intended output and find errors in order to modify the model accordingly.</a:t>
            </a:r>
          </a:p>
          <a:p>
            <a:r>
              <a:rPr lang="en-US" dirty="0"/>
              <a:t>Supervised learning can be grouped further in two categories of algorithms:</a:t>
            </a:r>
          </a:p>
          <a:p>
            <a:pPr lvl="1"/>
            <a:r>
              <a:rPr lang="en-US" b="1" dirty="0"/>
              <a:t>Classification</a:t>
            </a:r>
            <a:endParaRPr lang="en-US" dirty="0"/>
          </a:p>
          <a:p>
            <a:pPr lvl="1"/>
            <a:r>
              <a:rPr lang="en-US" b="1" dirty="0"/>
              <a:t>Regression</a:t>
            </a:r>
            <a:endParaRPr lang="en-US" dirty="0"/>
          </a:p>
          <a:p>
            <a:pPr marL="0" indent="0">
              <a:buNone/>
            </a:pPr>
            <a:endParaRPr lang="en-US" dirty="0"/>
          </a:p>
        </p:txBody>
      </p:sp>
    </p:spTree>
    <p:extLst>
      <p:ext uri="{BB962C8B-B14F-4D97-AF65-F5344CB8AC3E}">
        <p14:creationId xmlns:p14="http://schemas.microsoft.com/office/powerpoint/2010/main" val="3998267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Unsupervised</a:t>
            </a:r>
            <a:r>
              <a:rPr lang="en-US" dirty="0" smtClean="0"/>
              <a:t> </a:t>
            </a:r>
            <a:r>
              <a:rPr lang="en-US" dirty="0" smtClean="0">
                <a:solidFill>
                  <a:srgbClr val="FFC000"/>
                </a:solidFill>
              </a:rPr>
              <a:t>learning</a:t>
            </a:r>
            <a:endParaRPr lang="en-US" dirty="0">
              <a:solidFill>
                <a:srgbClr val="FFC000"/>
              </a:solidFill>
            </a:endParaRPr>
          </a:p>
        </p:txBody>
      </p:sp>
      <p:sp>
        <p:nvSpPr>
          <p:cNvPr id="3" name="Content Placeholder 2"/>
          <p:cNvSpPr>
            <a:spLocks noGrp="1"/>
          </p:cNvSpPr>
          <p:nvPr>
            <p:ph idx="1"/>
          </p:nvPr>
        </p:nvSpPr>
        <p:spPr/>
        <p:txBody>
          <a:bodyPr>
            <a:normAutofit fontScale="92500"/>
          </a:bodyPr>
          <a:lstStyle/>
          <a:p>
            <a:r>
              <a:rPr lang="en-US" dirty="0" smtClean="0"/>
              <a:t>The training is provided to the machine with the set  of data that has not been labeled, classified or categorized, and the algorithm needs to act on that data without any supervision. The goal of unsupervised learning is to restructure the input data into new features or a group of objects with similar patterns.</a:t>
            </a:r>
          </a:p>
          <a:p>
            <a:r>
              <a:rPr lang="en-US" dirty="0" smtClean="0"/>
              <a:t>Here we don’t have a predetermined result. It tries to find useful insights from the huge amount of data. It can be further classified into two </a:t>
            </a:r>
          </a:p>
          <a:p>
            <a:pPr lvl="1"/>
            <a:r>
              <a:rPr lang="en-US" b="1" dirty="0"/>
              <a:t>Clustering</a:t>
            </a:r>
            <a:endParaRPr lang="en-US" dirty="0"/>
          </a:p>
          <a:p>
            <a:pPr lvl="1"/>
            <a:r>
              <a:rPr lang="en-US" b="1" dirty="0"/>
              <a:t>Association</a:t>
            </a:r>
            <a:endParaRPr lang="en-US" dirty="0"/>
          </a:p>
          <a:p>
            <a:endParaRPr lang="en-US" dirty="0"/>
          </a:p>
        </p:txBody>
      </p:sp>
    </p:spTree>
    <p:extLst>
      <p:ext uri="{BB962C8B-B14F-4D97-AF65-F5344CB8AC3E}">
        <p14:creationId xmlns:p14="http://schemas.microsoft.com/office/powerpoint/2010/main" val="3885516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Reinforcement</a:t>
            </a:r>
            <a:r>
              <a:rPr lang="en-US" dirty="0"/>
              <a:t> </a:t>
            </a:r>
            <a:r>
              <a:rPr lang="en-US" dirty="0">
                <a:solidFill>
                  <a:srgbClr val="FFC000"/>
                </a:solidFill>
              </a:rPr>
              <a:t>Learning</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Reinforcement learning is a feedback-based learning method, in which a learning agent gets a reward for each right action and gets a penalty for each wrong action. The agent learns automatically with these feedbacks and improves its performance. In reinforcement learning, the agent interacts with the environment and explores it. The goal of an agent is to get the most reward points, and hence, it improves its performance.</a:t>
            </a:r>
          </a:p>
        </p:txBody>
      </p:sp>
    </p:spTree>
    <p:extLst>
      <p:ext uri="{BB962C8B-B14F-4D97-AF65-F5344CB8AC3E}">
        <p14:creationId xmlns:p14="http://schemas.microsoft.com/office/powerpoint/2010/main" val="589620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Life</a:t>
            </a:r>
            <a:r>
              <a:rPr lang="en-US" dirty="0"/>
              <a:t> </a:t>
            </a:r>
            <a:r>
              <a:rPr lang="en-US" dirty="0">
                <a:solidFill>
                  <a:srgbClr val="FFC000"/>
                </a:solidFill>
              </a:rPr>
              <a:t>cycle</a:t>
            </a:r>
            <a:r>
              <a:rPr lang="en-US" dirty="0"/>
              <a:t> </a:t>
            </a:r>
            <a:r>
              <a:rPr lang="en-US" dirty="0">
                <a:solidFill>
                  <a:srgbClr val="FFC000"/>
                </a:solidFill>
              </a:rPr>
              <a:t>of</a:t>
            </a:r>
            <a:r>
              <a:rPr lang="en-US" dirty="0"/>
              <a:t> </a:t>
            </a:r>
            <a:r>
              <a:rPr lang="en-US" dirty="0">
                <a:solidFill>
                  <a:srgbClr val="FFC000"/>
                </a:solidFill>
              </a:rPr>
              <a:t>data</a:t>
            </a:r>
            <a:r>
              <a:rPr lang="en-US" dirty="0"/>
              <a:t> </a:t>
            </a:r>
            <a:r>
              <a:rPr lang="en-US" dirty="0">
                <a:solidFill>
                  <a:srgbClr val="FFC000"/>
                </a:solidFill>
              </a:rPr>
              <a:t>science</a:t>
            </a:r>
            <a:endParaRPr lang="en-US" dirty="0"/>
          </a:p>
        </p:txBody>
      </p:sp>
      <p:pic>
        <p:nvPicPr>
          <p:cNvPr id="4" name="Picture 3"/>
          <p:cNvPicPr>
            <a:picLocks noChangeAspect="1"/>
          </p:cNvPicPr>
          <p:nvPr/>
        </p:nvPicPr>
        <p:blipFill>
          <a:blip r:embed="rId2"/>
          <a:stretch>
            <a:fillRect/>
          </a:stretch>
        </p:blipFill>
        <p:spPr>
          <a:xfrm>
            <a:off x="704053" y="1926139"/>
            <a:ext cx="10998550" cy="4187034"/>
          </a:xfrm>
          <a:prstGeom prst="rect">
            <a:avLst/>
          </a:prstGeom>
        </p:spPr>
      </p:pic>
    </p:spTree>
    <p:extLst>
      <p:ext uri="{BB962C8B-B14F-4D97-AF65-F5344CB8AC3E}">
        <p14:creationId xmlns:p14="http://schemas.microsoft.com/office/powerpoint/2010/main" val="3363254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2">
                    <a:lumMod val="75000"/>
                  </a:schemeClr>
                </a:solidFill>
              </a:rPr>
              <a:t>EDA(Exploratory Data Analysis)</a:t>
            </a:r>
            <a:endParaRPr lang="en-US" dirty="0">
              <a:solidFill>
                <a:schemeClr val="accent2">
                  <a:lumMod val="75000"/>
                </a:schemeClr>
              </a:solidFill>
            </a:endParaRPr>
          </a:p>
        </p:txBody>
      </p:sp>
      <p:sp>
        <p:nvSpPr>
          <p:cNvPr id="3" name="Content Placeholder 2"/>
          <p:cNvSpPr>
            <a:spLocks noGrp="1"/>
          </p:cNvSpPr>
          <p:nvPr>
            <p:ph idx="1"/>
          </p:nvPr>
        </p:nvSpPr>
        <p:spPr>
          <a:xfrm>
            <a:off x="1141412" y="2599111"/>
            <a:ext cx="9905999" cy="2026678"/>
          </a:xfrm>
        </p:spPr>
        <p:txBody>
          <a:bodyPr/>
          <a:lstStyle/>
          <a:p>
            <a:pPr marL="0" indent="0">
              <a:buNone/>
            </a:pPr>
            <a:r>
              <a:rPr lang="en-US" b="1" dirty="0"/>
              <a:t>Exploratory Data Analysis (EDA)</a:t>
            </a:r>
            <a:r>
              <a:rPr lang="en-US" dirty="0"/>
              <a:t>, also known as Data Exploration, is a step in the Data Analysis Process, where a number of techniques are used to better understand the dataset being used</a:t>
            </a:r>
          </a:p>
        </p:txBody>
      </p:sp>
    </p:spTree>
    <p:extLst>
      <p:ext uri="{BB962C8B-B14F-4D97-AF65-F5344CB8AC3E}">
        <p14:creationId xmlns:p14="http://schemas.microsoft.com/office/powerpoint/2010/main" val="1279211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2">
                    <a:lumMod val="75000"/>
                  </a:schemeClr>
                </a:solidFill>
              </a:rPr>
              <a:t>EDA does….</a:t>
            </a:r>
            <a:endParaRPr lang="en-US" dirty="0">
              <a:solidFill>
                <a:schemeClr val="accent2">
                  <a:lumMod val="75000"/>
                </a:schemeClr>
              </a:solidFill>
            </a:endParaRPr>
          </a:p>
        </p:txBody>
      </p:sp>
      <p:sp>
        <p:nvSpPr>
          <p:cNvPr id="3" name="Content Placeholder 2"/>
          <p:cNvSpPr>
            <a:spLocks noGrp="1"/>
          </p:cNvSpPr>
          <p:nvPr>
            <p:ph idx="1"/>
          </p:nvPr>
        </p:nvSpPr>
        <p:spPr>
          <a:xfrm>
            <a:off x="1141412" y="1936376"/>
            <a:ext cx="10086882" cy="3868272"/>
          </a:xfrm>
        </p:spPr>
        <p:txBody>
          <a:bodyPr/>
          <a:lstStyle/>
          <a:p>
            <a:r>
              <a:rPr lang="en-US" dirty="0"/>
              <a:t>Extracting important </a:t>
            </a:r>
            <a:r>
              <a:rPr lang="en-US" dirty="0" smtClean="0"/>
              <a:t>features </a:t>
            </a:r>
            <a:r>
              <a:rPr lang="en-US" dirty="0"/>
              <a:t>and leaving behind useless </a:t>
            </a:r>
            <a:r>
              <a:rPr lang="en-US" dirty="0" smtClean="0"/>
              <a:t>features</a:t>
            </a:r>
            <a:endParaRPr lang="en-US" dirty="0"/>
          </a:p>
          <a:p>
            <a:r>
              <a:rPr lang="en-US" dirty="0"/>
              <a:t>Identifying outliers, missing values, or human </a:t>
            </a:r>
            <a:r>
              <a:rPr lang="en-US" dirty="0" smtClean="0"/>
              <a:t>error</a:t>
            </a:r>
            <a:endParaRPr lang="en-US" dirty="0"/>
          </a:p>
          <a:p>
            <a:r>
              <a:rPr lang="en-US" dirty="0"/>
              <a:t>Understanding the relationship(s), or lack of, between </a:t>
            </a:r>
            <a:r>
              <a:rPr lang="en-US" dirty="0" smtClean="0"/>
              <a:t>features</a:t>
            </a:r>
            <a:endParaRPr lang="en-US" dirty="0"/>
          </a:p>
          <a:p>
            <a:r>
              <a:rPr lang="en-US" dirty="0"/>
              <a:t>Ultimately, maximizing your insights of a dataset and minimizing potential error that may occur later in the process</a:t>
            </a:r>
          </a:p>
          <a:p>
            <a:endParaRPr lang="en-US" dirty="0"/>
          </a:p>
        </p:txBody>
      </p:sp>
    </p:spTree>
    <p:extLst>
      <p:ext uri="{BB962C8B-B14F-4D97-AF65-F5344CB8AC3E}">
        <p14:creationId xmlns:p14="http://schemas.microsoft.com/office/powerpoint/2010/main" val="4045767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Data science is…</a:t>
            </a:r>
            <a:endParaRPr lang="en-US" dirty="0">
              <a:solidFill>
                <a:srgbClr val="FFC000"/>
              </a:solidFill>
            </a:endParaRPr>
          </a:p>
        </p:txBody>
      </p:sp>
      <p:sp>
        <p:nvSpPr>
          <p:cNvPr id="3" name="Content Placeholder 2"/>
          <p:cNvSpPr>
            <a:spLocks noGrp="1"/>
          </p:cNvSpPr>
          <p:nvPr>
            <p:ph idx="1"/>
          </p:nvPr>
        </p:nvSpPr>
        <p:spPr/>
        <p:txBody>
          <a:bodyPr/>
          <a:lstStyle/>
          <a:p>
            <a:r>
              <a:rPr lang="en-US" dirty="0">
                <a:solidFill>
                  <a:schemeClr val="tx2">
                    <a:lumMod val="20000"/>
                    <a:lumOff val="80000"/>
                  </a:schemeClr>
                </a:solidFill>
                <a:latin typeface="verdana" panose="020B0604030504040204" pitchFamily="34" charset="0"/>
              </a:rPr>
              <a:t>Asking the correct questions and analyzing the raw data.</a:t>
            </a:r>
          </a:p>
          <a:p>
            <a:r>
              <a:rPr lang="en-US" dirty="0">
                <a:solidFill>
                  <a:schemeClr val="tx2">
                    <a:lumMod val="20000"/>
                    <a:lumOff val="80000"/>
                  </a:schemeClr>
                </a:solidFill>
                <a:latin typeface="verdana" panose="020B0604030504040204" pitchFamily="34" charset="0"/>
              </a:rPr>
              <a:t>Modeling the data using various complex and efficient algorithms.</a:t>
            </a:r>
          </a:p>
          <a:p>
            <a:r>
              <a:rPr lang="en-US" dirty="0">
                <a:solidFill>
                  <a:schemeClr val="tx2">
                    <a:lumMod val="20000"/>
                    <a:lumOff val="80000"/>
                  </a:schemeClr>
                </a:solidFill>
                <a:latin typeface="verdana" panose="020B0604030504040204" pitchFamily="34" charset="0"/>
              </a:rPr>
              <a:t>Visualizing the data to get a better perspective.</a:t>
            </a:r>
          </a:p>
          <a:p>
            <a:r>
              <a:rPr lang="en-US" dirty="0">
                <a:solidFill>
                  <a:schemeClr val="tx2">
                    <a:lumMod val="20000"/>
                    <a:lumOff val="80000"/>
                  </a:schemeClr>
                </a:solidFill>
                <a:latin typeface="verdana" panose="020B0604030504040204" pitchFamily="34" charset="0"/>
              </a:rPr>
              <a:t>Understanding the data to make better decisions and finding the final result.</a:t>
            </a:r>
          </a:p>
          <a:p>
            <a:endParaRPr lang="en-US" dirty="0">
              <a:solidFill>
                <a:schemeClr val="tx2">
                  <a:lumMod val="20000"/>
                  <a:lumOff val="80000"/>
                </a:schemeClr>
              </a:solidFill>
            </a:endParaRPr>
          </a:p>
        </p:txBody>
      </p:sp>
    </p:spTree>
    <p:extLst>
      <p:ext uri="{BB962C8B-B14F-4D97-AF65-F5344CB8AC3E}">
        <p14:creationId xmlns:p14="http://schemas.microsoft.com/office/powerpoint/2010/main" val="2925610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1075718"/>
            <a:ext cx="9905998" cy="1478570"/>
          </a:xfrm>
        </p:spPr>
        <p:txBody>
          <a:bodyPr>
            <a:normAutofit/>
          </a:bodyPr>
          <a:lstStyle/>
          <a:p>
            <a:pPr algn="ctr"/>
            <a:r>
              <a:rPr lang="en-US" sz="4000" dirty="0">
                <a:solidFill>
                  <a:schemeClr val="accent2">
                    <a:lumMod val="75000"/>
                  </a:schemeClr>
                </a:solidFill>
              </a:rPr>
              <a:t>Components of EDA</a:t>
            </a:r>
            <a:r>
              <a:rPr lang="en-US" sz="4000" dirty="0"/>
              <a:t/>
            </a:r>
            <a:br>
              <a:rPr lang="en-US" sz="4000" dirty="0"/>
            </a:br>
            <a:endParaRPr lang="en-US" sz="4000" dirty="0"/>
          </a:p>
        </p:txBody>
      </p:sp>
      <p:sp>
        <p:nvSpPr>
          <p:cNvPr id="3" name="Content Placeholder 2"/>
          <p:cNvSpPr>
            <a:spLocks noGrp="1"/>
          </p:cNvSpPr>
          <p:nvPr>
            <p:ph idx="1"/>
          </p:nvPr>
        </p:nvSpPr>
        <p:spPr/>
        <p:txBody>
          <a:bodyPr/>
          <a:lstStyle/>
          <a:p>
            <a:r>
              <a:rPr lang="en-US" sz="3600" dirty="0"/>
              <a:t>Understanding your </a:t>
            </a:r>
            <a:r>
              <a:rPr lang="en-US" sz="3600" dirty="0" smtClean="0"/>
              <a:t>features</a:t>
            </a:r>
            <a:endParaRPr lang="en-US" sz="3600" dirty="0"/>
          </a:p>
          <a:p>
            <a:r>
              <a:rPr lang="en-US" sz="3600" dirty="0"/>
              <a:t>Cleaning your dataset</a:t>
            </a:r>
          </a:p>
          <a:p>
            <a:r>
              <a:rPr lang="en-US" sz="3600" dirty="0"/>
              <a:t>Analyzing relationships between </a:t>
            </a:r>
            <a:r>
              <a:rPr lang="en-US" sz="3600" dirty="0" smtClean="0"/>
              <a:t>features</a:t>
            </a:r>
            <a:endParaRPr lang="en-US" sz="3600" dirty="0"/>
          </a:p>
          <a:p>
            <a:endParaRPr lang="en-US" dirty="0"/>
          </a:p>
        </p:txBody>
      </p:sp>
    </p:spTree>
    <p:extLst>
      <p:ext uri="{BB962C8B-B14F-4D97-AF65-F5344CB8AC3E}">
        <p14:creationId xmlns:p14="http://schemas.microsoft.com/office/powerpoint/2010/main" val="56479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Feature</a:t>
            </a:r>
            <a:r>
              <a:rPr lang="en-US" dirty="0" smtClean="0"/>
              <a:t> </a:t>
            </a:r>
            <a:r>
              <a:rPr lang="en-US" dirty="0" smtClean="0">
                <a:solidFill>
                  <a:srgbClr val="FFC000"/>
                </a:solidFill>
              </a:rPr>
              <a:t>engineering</a:t>
            </a:r>
            <a:endParaRPr lang="en-US" dirty="0">
              <a:solidFill>
                <a:srgbClr val="FFC000"/>
              </a:solidFill>
            </a:endParaRPr>
          </a:p>
        </p:txBody>
      </p:sp>
      <p:sp>
        <p:nvSpPr>
          <p:cNvPr id="3" name="Content Placeholder 2"/>
          <p:cNvSpPr>
            <a:spLocks noGrp="1"/>
          </p:cNvSpPr>
          <p:nvPr>
            <p:ph idx="1"/>
          </p:nvPr>
        </p:nvSpPr>
        <p:spPr/>
        <p:txBody>
          <a:bodyPr>
            <a:normAutofit lnSpcReduction="10000"/>
          </a:bodyPr>
          <a:lstStyle/>
          <a:p>
            <a:r>
              <a:rPr lang="en-US" dirty="0"/>
              <a:t>Feature engineering is about </a:t>
            </a:r>
            <a:r>
              <a:rPr lang="en-US" b="1" dirty="0"/>
              <a:t>creating new input features</a:t>
            </a:r>
            <a:r>
              <a:rPr lang="en-US" dirty="0"/>
              <a:t> from your existing ones</a:t>
            </a:r>
            <a:r>
              <a:rPr lang="en-US" dirty="0" smtClean="0"/>
              <a:t>.</a:t>
            </a:r>
          </a:p>
          <a:p>
            <a:r>
              <a:rPr lang="en-US" dirty="0"/>
              <a:t>In general, you can think of data cleaning as a process of subtraction and feature engineering as a process of addition</a:t>
            </a:r>
            <a:r>
              <a:rPr lang="en-US" dirty="0" smtClean="0"/>
              <a:t>.</a:t>
            </a:r>
          </a:p>
          <a:p>
            <a:r>
              <a:rPr lang="en-US" dirty="0"/>
              <a:t>Preparing the proper input dataset, compatible with the machine learning algorithm requirements.</a:t>
            </a:r>
          </a:p>
          <a:p>
            <a:r>
              <a:rPr lang="en-US" dirty="0"/>
              <a:t>Improving the performance of machine learning models.</a:t>
            </a:r>
          </a:p>
          <a:p>
            <a:endParaRPr lang="en-US" dirty="0"/>
          </a:p>
        </p:txBody>
      </p:sp>
    </p:spTree>
    <p:extLst>
      <p:ext uri="{BB962C8B-B14F-4D97-AF65-F5344CB8AC3E}">
        <p14:creationId xmlns:p14="http://schemas.microsoft.com/office/powerpoint/2010/main" val="2678165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Contd..</a:t>
            </a:r>
            <a:endParaRPr lang="en-US" dirty="0">
              <a:solidFill>
                <a:srgbClr val="FFC000"/>
              </a:solidFill>
            </a:endParaRPr>
          </a:p>
        </p:txBody>
      </p:sp>
      <p:sp>
        <p:nvSpPr>
          <p:cNvPr id="3" name="Content Placeholder 2"/>
          <p:cNvSpPr>
            <a:spLocks noGrp="1"/>
          </p:cNvSpPr>
          <p:nvPr>
            <p:ph idx="1"/>
          </p:nvPr>
        </p:nvSpPr>
        <p:spPr>
          <a:xfrm>
            <a:off x="1020388" y="2097088"/>
            <a:ext cx="9905999" cy="3541714"/>
          </a:xfrm>
        </p:spPr>
        <p:txBody>
          <a:bodyPr>
            <a:normAutofit/>
          </a:bodyPr>
          <a:lstStyle/>
          <a:p>
            <a:r>
              <a:rPr lang="en-US" dirty="0" smtClean="0"/>
              <a:t>Feature engineering involves:</a:t>
            </a:r>
          </a:p>
          <a:p>
            <a:pPr marL="0" indent="0">
              <a:buNone/>
            </a:pPr>
            <a:r>
              <a:rPr lang="en-US" dirty="0" smtClean="0"/>
              <a:t>a) </a:t>
            </a:r>
            <a:r>
              <a:rPr lang="en-US" dirty="0"/>
              <a:t>Handling missing </a:t>
            </a:r>
            <a:r>
              <a:rPr lang="en-US" dirty="0" smtClean="0"/>
              <a:t>value</a:t>
            </a:r>
          </a:p>
          <a:p>
            <a:pPr marL="0" indent="0">
              <a:buNone/>
            </a:pPr>
            <a:r>
              <a:rPr lang="en-US" dirty="0"/>
              <a:t>b</a:t>
            </a:r>
            <a:r>
              <a:rPr lang="en-US" dirty="0" smtClean="0"/>
              <a:t>) Feature Scaling</a:t>
            </a:r>
          </a:p>
          <a:p>
            <a:pPr marL="0" indent="0">
              <a:buNone/>
            </a:pPr>
            <a:r>
              <a:rPr lang="en-US" dirty="0" smtClean="0"/>
              <a:t>c)Encoding</a:t>
            </a:r>
          </a:p>
          <a:p>
            <a:pPr marL="0" indent="0">
              <a:buNone/>
            </a:pPr>
            <a:r>
              <a:rPr lang="en-US" dirty="0" smtClean="0"/>
              <a:t>d)Handling imbalance data</a:t>
            </a:r>
          </a:p>
        </p:txBody>
      </p:sp>
    </p:spTree>
    <p:extLst>
      <p:ext uri="{BB962C8B-B14F-4D97-AF65-F5344CB8AC3E}">
        <p14:creationId xmlns:p14="http://schemas.microsoft.com/office/powerpoint/2010/main" val="23137346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2"/>
                </a:solidFill>
              </a:rPr>
              <a:t>Missing values</a:t>
            </a:r>
            <a:endParaRPr lang="en-US" dirty="0">
              <a:solidFill>
                <a:schemeClr val="accent2"/>
              </a:solidFill>
            </a:endParaRPr>
          </a:p>
        </p:txBody>
      </p:sp>
      <p:sp>
        <p:nvSpPr>
          <p:cNvPr id="3" name="Content Placeholder 2"/>
          <p:cNvSpPr>
            <a:spLocks noGrp="1"/>
          </p:cNvSpPr>
          <p:nvPr>
            <p:ph idx="1"/>
          </p:nvPr>
        </p:nvSpPr>
        <p:spPr/>
        <p:txBody>
          <a:bodyPr>
            <a:normAutofit/>
          </a:bodyPr>
          <a:lstStyle/>
          <a:p>
            <a:pPr marL="0" indent="0">
              <a:buNone/>
            </a:pPr>
            <a:r>
              <a:rPr lang="en-US" sz="3200" dirty="0" smtClean="0">
                <a:solidFill>
                  <a:schemeClr val="accent2">
                    <a:lumMod val="60000"/>
                    <a:lumOff val="40000"/>
                  </a:schemeClr>
                </a:solidFill>
              </a:rPr>
              <a:t>Why we  get missing values?</a:t>
            </a:r>
          </a:p>
          <a:p>
            <a:r>
              <a:rPr lang="en-US" dirty="0" smtClean="0"/>
              <a:t>They </a:t>
            </a:r>
            <a:r>
              <a:rPr lang="en-US" dirty="0"/>
              <a:t>hesitate to put down the information</a:t>
            </a:r>
          </a:p>
          <a:p>
            <a:r>
              <a:rPr lang="en-US" dirty="0"/>
              <a:t>Survey </a:t>
            </a:r>
            <a:r>
              <a:rPr lang="en-US" dirty="0" smtClean="0"/>
              <a:t>information's </a:t>
            </a:r>
            <a:r>
              <a:rPr lang="en-US" dirty="0"/>
              <a:t>are not that valid</a:t>
            </a:r>
          </a:p>
          <a:p>
            <a:r>
              <a:rPr lang="en-US" dirty="0" smtClean="0"/>
              <a:t>General cases as such Men hide their salary and Women hide their age</a:t>
            </a:r>
            <a:endParaRPr lang="en-US" dirty="0"/>
          </a:p>
          <a:p>
            <a:r>
              <a:rPr lang="en-US" dirty="0"/>
              <a:t>People </a:t>
            </a:r>
            <a:r>
              <a:rPr lang="en-US" dirty="0" smtClean="0"/>
              <a:t>might </a:t>
            </a:r>
            <a:r>
              <a:rPr lang="en-US" dirty="0"/>
              <a:t>have </a:t>
            </a:r>
            <a:r>
              <a:rPr lang="en-US" dirty="0" smtClean="0"/>
              <a:t>died which gives NAN</a:t>
            </a:r>
            <a:endParaRPr lang="en-US" dirty="0"/>
          </a:p>
          <a:p>
            <a:endParaRPr lang="en-US" dirty="0" smtClean="0"/>
          </a:p>
        </p:txBody>
      </p:sp>
    </p:spTree>
    <p:extLst>
      <p:ext uri="{BB962C8B-B14F-4D97-AF65-F5344CB8AC3E}">
        <p14:creationId xmlns:p14="http://schemas.microsoft.com/office/powerpoint/2010/main" val="5498092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2843" y="1315748"/>
            <a:ext cx="9905998" cy="1478570"/>
          </a:xfrm>
        </p:spPr>
        <p:txBody>
          <a:bodyPr/>
          <a:lstStyle/>
          <a:p>
            <a:r>
              <a:rPr lang="en-US" dirty="0"/>
              <a:t> </a:t>
            </a:r>
            <a:r>
              <a:rPr lang="en-US" dirty="0">
                <a:solidFill>
                  <a:srgbClr val="FFC000"/>
                </a:solidFill>
              </a:rPr>
              <a:t>Handling</a:t>
            </a:r>
            <a:r>
              <a:rPr lang="en-US" dirty="0"/>
              <a:t> </a:t>
            </a:r>
            <a:r>
              <a:rPr lang="en-US" dirty="0">
                <a:solidFill>
                  <a:srgbClr val="FFC000"/>
                </a:solidFill>
              </a:rPr>
              <a:t>Missing</a:t>
            </a:r>
            <a:r>
              <a:rPr lang="en-US" dirty="0"/>
              <a:t> </a:t>
            </a:r>
            <a:r>
              <a:rPr lang="en-US" dirty="0">
                <a:solidFill>
                  <a:srgbClr val="FFC000"/>
                </a:solidFill>
              </a:rPr>
              <a:t>value</a:t>
            </a:r>
          </a:p>
        </p:txBody>
      </p:sp>
      <p:sp>
        <p:nvSpPr>
          <p:cNvPr id="3" name="Content Placeholder 2"/>
          <p:cNvSpPr>
            <a:spLocks noGrp="1"/>
          </p:cNvSpPr>
          <p:nvPr>
            <p:ph idx="1"/>
          </p:nvPr>
        </p:nvSpPr>
        <p:spPr>
          <a:xfrm>
            <a:off x="1255712" y="2946717"/>
            <a:ext cx="9905999" cy="3541714"/>
          </a:xfrm>
        </p:spPr>
        <p:txBody>
          <a:bodyPr>
            <a:normAutofit/>
          </a:bodyPr>
          <a:lstStyle/>
          <a:p>
            <a:r>
              <a:rPr lang="en-US" dirty="0" smtClean="0"/>
              <a:t>To handle the missing data below are the methods:</a:t>
            </a:r>
          </a:p>
          <a:p>
            <a:pPr marL="1371600" lvl="2" indent="-457200">
              <a:buFont typeface="+mj-lt"/>
              <a:buAutoNum type="arabicPeriod"/>
            </a:pPr>
            <a:r>
              <a:rPr lang="en-US" dirty="0" smtClean="0"/>
              <a:t>Mean</a:t>
            </a:r>
            <a:r>
              <a:rPr lang="en-US" dirty="0"/>
              <a:t>/ Median/Mode </a:t>
            </a:r>
            <a:r>
              <a:rPr lang="en-US" dirty="0" smtClean="0"/>
              <a:t>replacement</a:t>
            </a:r>
          </a:p>
          <a:p>
            <a:pPr marL="1371600" lvl="2" indent="-457200">
              <a:buFont typeface="+mj-lt"/>
              <a:buAutoNum type="arabicPeriod"/>
            </a:pPr>
            <a:r>
              <a:rPr lang="en-US" dirty="0"/>
              <a:t>Random Sample </a:t>
            </a:r>
            <a:r>
              <a:rPr lang="en-US" dirty="0" smtClean="0"/>
              <a:t>Imputation</a:t>
            </a:r>
            <a:endParaRPr lang="en-US" dirty="0"/>
          </a:p>
          <a:p>
            <a:pPr marL="1371600" lvl="2" indent="-457200">
              <a:buFont typeface="+mj-lt"/>
              <a:buAutoNum type="arabicPeriod"/>
            </a:pPr>
            <a:r>
              <a:rPr lang="en-US" dirty="0"/>
              <a:t>Capturing NAN values with a new </a:t>
            </a:r>
            <a:r>
              <a:rPr lang="en-US" dirty="0" smtClean="0"/>
              <a:t>feature</a:t>
            </a:r>
          </a:p>
          <a:p>
            <a:pPr marL="1371600" lvl="2" indent="-457200">
              <a:buFont typeface="+mj-lt"/>
              <a:buAutoNum type="arabicPeriod"/>
            </a:pPr>
            <a:r>
              <a:rPr lang="en-US" dirty="0"/>
              <a:t>End of Distribution </a:t>
            </a:r>
            <a:r>
              <a:rPr lang="en-US" dirty="0" smtClean="0"/>
              <a:t>imputation</a:t>
            </a:r>
          </a:p>
          <a:p>
            <a:pPr marL="1371600" lvl="2" indent="-457200">
              <a:buFont typeface="+mj-lt"/>
              <a:buAutoNum type="arabicPeriod"/>
            </a:pPr>
            <a:r>
              <a:rPr lang="en-US" dirty="0"/>
              <a:t>Arbitrary imputation</a:t>
            </a:r>
            <a:r>
              <a:rPr lang="en-US" dirty="0" smtClean="0"/>
              <a:t>  </a:t>
            </a:r>
          </a:p>
          <a:p>
            <a:endParaRPr lang="en-US" dirty="0"/>
          </a:p>
        </p:txBody>
      </p:sp>
    </p:spTree>
    <p:extLst>
      <p:ext uri="{BB962C8B-B14F-4D97-AF65-F5344CB8AC3E}">
        <p14:creationId xmlns:p14="http://schemas.microsoft.com/office/powerpoint/2010/main" val="31103739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8700" y="1520190"/>
            <a:ext cx="10355579" cy="4549140"/>
          </a:xfrm>
        </p:spPr>
        <p:txBody>
          <a:bodyPr>
            <a:normAutofit fontScale="77500" lnSpcReduction="20000"/>
          </a:bodyPr>
          <a:lstStyle/>
          <a:p>
            <a:r>
              <a:rPr lang="en-US" dirty="0">
                <a:solidFill>
                  <a:schemeClr val="accent2">
                    <a:lumMod val="60000"/>
                    <a:lumOff val="40000"/>
                  </a:schemeClr>
                </a:solidFill>
              </a:rPr>
              <a:t>Mean/ Median/Mode </a:t>
            </a:r>
            <a:r>
              <a:rPr lang="en-US" dirty="0" smtClean="0">
                <a:solidFill>
                  <a:schemeClr val="accent2">
                    <a:lumMod val="60000"/>
                    <a:lumOff val="40000"/>
                  </a:schemeClr>
                </a:solidFill>
              </a:rPr>
              <a:t>replacement</a:t>
            </a:r>
            <a:r>
              <a:rPr lang="en-US" dirty="0" smtClean="0"/>
              <a:t>:</a:t>
            </a:r>
          </a:p>
          <a:p>
            <a:pPr marL="0" indent="0">
              <a:buNone/>
            </a:pPr>
            <a:r>
              <a:rPr lang="en-US" dirty="0" smtClean="0"/>
              <a:t>The </a:t>
            </a:r>
            <a:r>
              <a:rPr lang="en-US" dirty="0"/>
              <a:t>NAN </a:t>
            </a:r>
            <a:r>
              <a:rPr lang="en-US" dirty="0" smtClean="0"/>
              <a:t>are replaced with </a:t>
            </a:r>
            <a:r>
              <a:rPr lang="en-US" dirty="0"/>
              <a:t>the most frequent </a:t>
            </a:r>
            <a:r>
              <a:rPr lang="en-US" dirty="0" smtClean="0"/>
              <a:t>occurrence </a:t>
            </a:r>
            <a:r>
              <a:rPr lang="en-US" dirty="0"/>
              <a:t>of the variables</a:t>
            </a:r>
            <a:endParaRPr lang="en-US" dirty="0" smtClean="0"/>
          </a:p>
          <a:p>
            <a:r>
              <a:rPr lang="en-US" dirty="0">
                <a:solidFill>
                  <a:schemeClr val="accent2">
                    <a:lumMod val="60000"/>
                    <a:lumOff val="40000"/>
                  </a:schemeClr>
                </a:solidFill>
              </a:rPr>
              <a:t>Random Sample Imputation</a:t>
            </a:r>
            <a:r>
              <a:rPr lang="en-US" dirty="0" smtClean="0">
                <a:solidFill>
                  <a:schemeClr val="accent2">
                    <a:lumMod val="60000"/>
                    <a:lumOff val="40000"/>
                  </a:schemeClr>
                </a:solidFill>
              </a:rPr>
              <a:t>:</a:t>
            </a:r>
          </a:p>
          <a:p>
            <a:pPr marL="0" indent="0">
              <a:buNone/>
            </a:pPr>
            <a:r>
              <a:rPr lang="en-US" dirty="0"/>
              <a:t>Random sample imputation consists of taking random observation from the dataset and we use this observation to replace the nan values</a:t>
            </a:r>
            <a:endParaRPr lang="en-US" dirty="0">
              <a:solidFill>
                <a:schemeClr val="accent2">
                  <a:lumMod val="60000"/>
                  <a:lumOff val="40000"/>
                </a:schemeClr>
              </a:solidFill>
            </a:endParaRPr>
          </a:p>
          <a:p>
            <a:r>
              <a:rPr lang="en-US" dirty="0">
                <a:solidFill>
                  <a:schemeClr val="accent2">
                    <a:lumMod val="60000"/>
                    <a:lumOff val="40000"/>
                  </a:schemeClr>
                </a:solidFill>
              </a:rPr>
              <a:t>Capturing NAN values with a new </a:t>
            </a:r>
            <a:r>
              <a:rPr lang="en-US" dirty="0" smtClean="0">
                <a:solidFill>
                  <a:schemeClr val="accent2">
                    <a:lumMod val="60000"/>
                    <a:lumOff val="40000"/>
                  </a:schemeClr>
                </a:solidFill>
              </a:rPr>
              <a:t>feature</a:t>
            </a:r>
            <a:endParaRPr lang="en-US" dirty="0">
              <a:solidFill>
                <a:schemeClr val="accent2">
                  <a:lumMod val="60000"/>
                  <a:lumOff val="40000"/>
                </a:schemeClr>
              </a:solidFill>
            </a:endParaRPr>
          </a:p>
          <a:p>
            <a:r>
              <a:rPr lang="en-US" dirty="0">
                <a:solidFill>
                  <a:schemeClr val="accent2">
                    <a:lumMod val="60000"/>
                    <a:lumOff val="40000"/>
                  </a:schemeClr>
                </a:solidFill>
              </a:rPr>
              <a:t>End of Distribution imputation</a:t>
            </a:r>
            <a:r>
              <a:rPr lang="en-US" dirty="0" smtClean="0">
                <a:solidFill>
                  <a:schemeClr val="accent2">
                    <a:lumMod val="60000"/>
                    <a:lumOff val="40000"/>
                  </a:schemeClr>
                </a:solidFill>
              </a:rPr>
              <a:t>:</a:t>
            </a:r>
          </a:p>
          <a:p>
            <a:pPr marL="0" indent="0">
              <a:buNone/>
            </a:pPr>
            <a:r>
              <a:rPr lang="en-US" dirty="0"/>
              <a:t>In this scenario, one would want to replace missing data with values that are at the tails of the distribution of the variable. </a:t>
            </a:r>
            <a:endParaRPr lang="en-US" dirty="0">
              <a:solidFill>
                <a:schemeClr val="accent2">
                  <a:lumMod val="60000"/>
                  <a:lumOff val="40000"/>
                </a:schemeClr>
              </a:solidFill>
            </a:endParaRPr>
          </a:p>
          <a:p>
            <a:r>
              <a:rPr lang="en-US" dirty="0">
                <a:solidFill>
                  <a:schemeClr val="accent2">
                    <a:lumMod val="60000"/>
                    <a:lumOff val="40000"/>
                  </a:schemeClr>
                </a:solidFill>
              </a:rPr>
              <a:t>Arbitrary imputation:</a:t>
            </a:r>
          </a:p>
          <a:p>
            <a:pPr marL="0" indent="0">
              <a:buNone/>
            </a:pPr>
            <a:r>
              <a:rPr lang="en-US" dirty="0" smtClean="0"/>
              <a:t>This </a:t>
            </a:r>
            <a:r>
              <a:rPr lang="en-US" dirty="0"/>
              <a:t>technique was derived from </a:t>
            </a:r>
            <a:r>
              <a:rPr lang="en-US" dirty="0" err="1"/>
              <a:t>kaggle</a:t>
            </a:r>
            <a:r>
              <a:rPr lang="en-US" dirty="0"/>
              <a:t> competition It consists of replacing NAN by an arbitrary value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9808006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i="1" dirty="0">
                <a:solidFill>
                  <a:srgbClr val="FFC000"/>
                </a:solidFill>
              </a:rPr>
              <a:t>Replacing With Mean/Median/Mode</a:t>
            </a:r>
          </a:p>
        </p:txBody>
      </p:sp>
      <p:sp>
        <p:nvSpPr>
          <p:cNvPr id="3" name="Content Placeholder 2"/>
          <p:cNvSpPr>
            <a:spLocks noGrp="1"/>
          </p:cNvSpPr>
          <p:nvPr>
            <p:ph idx="1"/>
          </p:nvPr>
        </p:nvSpPr>
        <p:spPr/>
        <p:txBody>
          <a:bodyPr>
            <a:normAutofit fontScale="85000" lnSpcReduction="10000"/>
          </a:bodyPr>
          <a:lstStyle/>
          <a:p>
            <a:r>
              <a:rPr lang="en-US" dirty="0"/>
              <a:t>This strategy can be applied on a feature which has numeric </a:t>
            </a:r>
            <a:r>
              <a:rPr lang="en-US" dirty="0" smtClean="0"/>
              <a:t>data.</a:t>
            </a:r>
          </a:p>
          <a:p>
            <a:r>
              <a:rPr lang="en-US" dirty="0"/>
              <a:t>We can calculate the mean, median or mode of the feature and replace it with the missing values. This is an approximation which can add variance to the data set. But the loss of the data can be negated by this method which yields better results compared to removal of rows and columns. Replacing with the above three approximations are a statistical approach of handling the missing values. This method is also called as leaking the data while training. </a:t>
            </a:r>
            <a:endParaRPr lang="en-US" dirty="0" smtClean="0"/>
          </a:p>
          <a:p>
            <a:pPr lvl="1"/>
            <a:r>
              <a:rPr lang="en-US" dirty="0" smtClean="0"/>
              <a:t>Mean()</a:t>
            </a:r>
          </a:p>
          <a:p>
            <a:pPr lvl="1"/>
            <a:r>
              <a:rPr lang="en-US" dirty="0" smtClean="0"/>
              <a:t>Median()</a:t>
            </a:r>
          </a:p>
          <a:p>
            <a:pPr lvl="1"/>
            <a:r>
              <a:rPr lang="en-US" dirty="0" smtClean="0"/>
              <a:t>Mode()</a:t>
            </a:r>
            <a:endParaRPr lang="en-US" dirty="0"/>
          </a:p>
        </p:txBody>
      </p:sp>
    </p:spTree>
    <p:extLst>
      <p:ext uri="{BB962C8B-B14F-4D97-AF65-F5344CB8AC3E}">
        <p14:creationId xmlns:p14="http://schemas.microsoft.com/office/powerpoint/2010/main" val="12581862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rgbClr val="FFC000"/>
                </a:solidFill>
              </a:rPr>
              <a:t>Assigning An Unique Category</a:t>
            </a:r>
            <a:r>
              <a:rPr lang="en-US" b="1" dirty="0"/>
              <a:t/>
            </a:r>
            <a:br>
              <a:rPr lang="en-US" b="1" dirty="0"/>
            </a:br>
            <a:endParaRPr lang="en-US" dirty="0"/>
          </a:p>
        </p:txBody>
      </p:sp>
      <p:sp>
        <p:nvSpPr>
          <p:cNvPr id="3" name="Content Placeholder 2"/>
          <p:cNvSpPr>
            <a:spLocks noGrp="1"/>
          </p:cNvSpPr>
          <p:nvPr>
            <p:ph idx="1"/>
          </p:nvPr>
        </p:nvSpPr>
        <p:spPr/>
        <p:txBody>
          <a:bodyPr/>
          <a:lstStyle/>
          <a:p>
            <a:r>
              <a:rPr lang="en-US" dirty="0"/>
              <a:t>A categorical feature will have a definite number of </a:t>
            </a:r>
            <a:r>
              <a:rPr lang="en-US" dirty="0" smtClean="0"/>
              <a:t>possibilities.</a:t>
            </a:r>
            <a:r>
              <a:rPr lang="en-US" dirty="0"/>
              <a:t> This strategy will add more information into the dataset which will result in the change of variance. Since they are categorical, we need to find one hot encoding to convert it to a numeric form for the algorithm to understand it</a:t>
            </a:r>
            <a:r>
              <a:rPr lang="en-US" dirty="0" smtClean="0"/>
              <a:t>.</a:t>
            </a:r>
          </a:p>
          <a:p>
            <a:pPr marL="0" indent="0">
              <a:buNone/>
            </a:pPr>
            <a:r>
              <a:rPr lang="en-US" dirty="0"/>
              <a:t> </a:t>
            </a:r>
            <a:r>
              <a:rPr lang="en-US" dirty="0" smtClean="0"/>
              <a:t>         </a:t>
            </a:r>
            <a:r>
              <a:rPr lang="en-US" dirty="0" err="1" smtClean="0"/>
              <a:t>fillna</a:t>
            </a:r>
            <a:r>
              <a:rPr lang="en-US" dirty="0" smtClean="0"/>
              <a:t>()</a:t>
            </a:r>
            <a:endParaRPr lang="en-US" dirty="0"/>
          </a:p>
        </p:txBody>
      </p:sp>
    </p:spTree>
    <p:extLst>
      <p:ext uri="{BB962C8B-B14F-4D97-AF65-F5344CB8AC3E}">
        <p14:creationId xmlns:p14="http://schemas.microsoft.com/office/powerpoint/2010/main" val="24635774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smtClean="0">
                <a:solidFill>
                  <a:srgbClr val="FFC000"/>
                </a:solidFill>
              </a:rPr>
              <a:t>Deleting</a:t>
            </a:r>
            <a:r>
              <a:rPr lang="en-US" dirty="0" smtClean="0"/>
              <a:t> </a:t>
            </a:r>
            <a:r>
              <a:rPr lang="en-US" sz="3200" i="1" dirty="0" smtClean="0">
                <a:solidFill>
                  <a:srgbClr val="FFC000"/>
                </a:solidFill>
              </a:rPr>
              <a:t>rows</a:t>
            </a:r>
            <a:endParaRPr lang="en-US" sz="3200" i="1" dirty="0">
              <a:solidFill>
                <a:srgbClr val="FFC000"/>
              </a:solidFill>
            </a:endParaRPr>
          </a:p>
        </p:txBody>
      </p:sp>
      <p:sp>
        <p:nvSpPr>
          <p:cNvPr id="3" name="Content Placeholder 2"/>
          <p:cNvSpPr>
            <a:spLocks noGrp="1"/>
          </p:cNvSpPr>
          <p:nvPr>
            <p:ph idx="1"/>
          </p:nvPr>
        </p:nvSpPr>
        <p:spPr/>
        <p:txBody>
          <a:bodyPr/>
          <a:lstStyle/>
          <a:p>
            <a:r>
              <a:rPr lang="en-US" dirty="0"/>
              <a:t>Here, we either delete a particular row if it has a null value for a particular feature and a particular column if it has more than 70-75% of missing values. This method is advised only when there are enough samples in the data set. One has to make sure that after we have deleted the data, there is no addition of bias. Removing the data will lead to loss of information which will not give the expected results while predicting the output</a:t>
            </a:r>
            <a:r>
              <a:rPr lang="en-US" dirty="0" smtClean="0"/>
              <a:t>.</a:t>
            </a:r>
          </a:p>
          <a:p>
            <a:r>
              <a:rPr lang="en-US" dirty="0" err="1" smtClean="0"/>
              <a:t>Dropna</a:t>
            </a:r>
            <a:r>
              <a:rPr lang="en-US" dirty="0" smtClean="0"/>
              <a:t> (</a:t>
            </a:r>
            <a:r>
              <a:rPr lang="en-US" dirty="0" err="1" smtClean="0"/>
              <a:t>inplace</a:t>
            </a:r>
            <a:r>
              <a:rPr lang="en-US" dirty="0" smtClean="0"/>
              <a:t>=True)</a:t>
            </a:r>
            <a:endParaRPr lang="en-US" dirty="0"/>
          </a:p>
        </p:txBody>
      </p:sp>
    </p:spTree>
    <p:extLst>
      <p:ext uri="{BB962C8B-B14F-4D97-AF65-F5344CB8AC3E}">
        <p14:creationId xmlns:p14="http://schemas.microsoft.com/office/powerpoint/2010/main" val="34447915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776" y="315143"/>
            <a:ext cx="9905998" cy="1478570"/>
          </a:xfrm>
        </p:spPr>
        <p:txBody>
          <a:bodyPr/>
          <a:lstStyle/>
          <a:p>
            <a:pPr algn="ctr"/>
            <a:r>
              <a:rPr lang="en-US" dirty="0" smtClean="0">
                <a:solidFill>
                  <a:schemeClr val="accent2"/>
                </a:solidFill>
              </a:rPr>
              <a:t>Encoding</a:t>
            </a:r>
            <a:endParaRPr lang="en-US" dirty="0">
              <a:solidFill>
                <a:schemeClr val="accent2"/>
              </a:solidFill>
            </a:endParaRPr>
          </a:p>
        </p:txBody>
      </p:sp>
      <p:sp>
        <p:nvSpPr>
          <p:cNvPr id="3" name="Content Placeholder 2"/>
          <p:cNvSpPr>
            <a:spLocks noGrp="1"/>
          </p:cNvSpPr>
          <p:nvPr>
            <p:ph idx="1"/>
          </p:nvPr>
        </p:nvSpPr>
        <p:spPr>
          <a:xfrm>
            <a:off x="695458" y="1513456"/>
            <a:ext cx="10532257" cy="3874396"/>
          </a:xfrm>
        </p:spPr>
        <p:txBody>
          <a:bodyPr/>
          <a:lstStyle/>
          <a:p>
            <a:pPr marL="0" indent="0">
              <a:buNone/>
            </a:pPr>
            <a:r>
              <a:rPr lang="en-US" dirty="0"/>
              <a:t>It is the process of transforming a categorical variable into a continuous variable and using them in the model</a:t>
            </a:r>
            <a:r>
              <a:rPr lang="en-US" dirty="0" smtClean="0"/>
              <a:t>.</a:t>
            </a:r>
          </a:p>
          <a:p>
            <a:pPr marL="0" indent="0">
              <a:buNone/>
            </a:pPr>
            <a:r>
              <a:rPr lang="en-US" dirty="0" smtClean="0"/>
              <a:t>Most </a:t>
            </a:r>
            <a:r>
              <a:rPr lang="en-US" dirty="0"/>
              <a:t>of the algorithms cannot handle the categorical variables unless they are converted into a numerical </a:t>
            </a:r>
            <a:r>
              <a:rPr lang="en-US" dirty="0" smtClean="0"/>
              <a:t>value.</a:t>
            </a:r>
          </a:p>
          <a:p>
            <a:pPr marL="0" indent="0">
              <a:buNone/>
            </a:pPr>
            <a:endParaRPr lang="en-US" dirty="0"/>
          </a:p>
        </p:txBody>
      </p:sp>
      <p:pic>
        <p:nvPicPr>
          <p:cNvPr id="4" name="Picture 3"/>
          <p:cNvPicPr>
            <a:picLocks noChangeAspect="1"/>
          </p:cNvPicPr>
          <p:nvPr/>
        </p:nvPicPr>
        <p:blipFill>
          <a:blip r:embed="rId2"/>
          <a:stretch>
            <a:fillRect/>
          </a:stretch>
        </p:blipFill>
        <p:spPr>
          <a:xfrm>
            <a:off x="2176531" y="3540808"/>
            <a:ext cx="7495504" cy="3157818"/>
          </a:xfrm>
          <a:prstGeom prst="rect">
            <a:avLst/>
          </a:prstGeom>
        </p:spPr>
      </p:pic>
    </p:spTree>
    <p:extLst>
      <p:ext uri="{BB962C8B-B14F-4D97-AF65-F5344CB8AC3E}">
        <p14:creationId xmlns:p14="http://schemas.microsoft.com/office/powerpoint/2010/main" val="332045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28841" y="1056068"/>
            <a:ext cx="9151493" cy="5134377"/>
          </a:xfrm>
          <a:prstGeom prst="rect">
            <a:avLst/>
          </a:prstGeom>
        </p:spPr>
      </p:pic>
    </p:spTree>
    <p:extLst>
      <p:ext uri="{BB962C8B-B14F-4D97-AF65-F5344CB8AC3E}">
        <p14:creationId xmlns:p14="http://schemas.microsoft.com/office/powerpoint/2010/main" val="13644218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2"/>
                </a:solidFill>
              </a:rPr>
              <a:t>Types of encoding</a:t>
            </a:r>
            <a:endParaRPr lang="en-US" dirty="0">
              <a:solidFill>
                <a:schemeClr val="accent2"/>
              </a:solidFill>
            </a:endParaRPr>
          </a:p>
        </p:txBody>
      </p:sp>
      <p:sp>
        <p:nvSpPr>
          <p:cNvPr id="3" name="Content Placeholder 2"/>
          <p:cNvSpPr>
            <a:spLocks noGrp="1"/>
          </p:cNvSpPr>
          <p:nvPr>
            <p:ph idx="1"/>
          </p:nvPr>
        </p:nvSpPr>
        <p:spPr/>
        <p:txBody>
          <a:bodyPr/>
          <a:lstStyle/>
          <a:p>
            <a:r>
              <a:rPr lang="en-US" dirty="0" smtClean="0"/>
              <a:t>Nominal Encoding:</a:t>
            </a:r>
          </a:p>
          <a:p>
            <a:pPr marL="0" indent="0">
              <a:buNone/>
            </a:pPr>
            <a:r>
              <a:rPr lang="en-US" dirty="0" smtClean="0"/>
              <a:t>Variable </a:t>
            </a:r>
            <a:r>
              <a:rPr lang="en-US" dirty="0"/>
              <a:t>comprises a finite set of discrete values with no relationship between values</a:t>
            </a:r>
            <a:r>
              <a:rPr lang="en-US" dirty="0" smtClean="0"/>
              <a:t>.</a:t>
            </a:r>
            <a:endParaRPr lang="en-US" dirty="0"/>
          </a:p>
          <a:p>
            <a:r>
              <a:rPr lang="en-US" dirty="0" smtClean="0"/>
              <a:t>Ordinal Encoding:</a:t>
            </a:r>
          </a:p>
          <a:p>
            <a:pPr marL="0" indent="0">
              <a:buNone/>
            </a:pPr>
            <a:r>
              <a:rPr lang="en-US" dirty="0"/>
              <a:t>Variable comprises a finite set of discrete values with a ranked ordering between values.</a:t>
            </a:r>
          </a:p>
          <a:p>
            <a:pPr marL="0" indent="0">
              <a:buNone/>
            </a:pPr>
            <a:endParaRPr lang="en-US" dirty="0" smtClean="0"/>
          </a:p>
        </p:txBody>
      </p:sp>
    </p:spTree>
    <p:extLst>
      <p:ext uri="{BB962C8B-B14F-4D97-AF65-F5344CB8AC3E}">
        <p14:creationId xmlns:p14="http://schemas.microsoft.com/office/powerpoint/2010/main" val="16755618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Feature</a:t>
            </a:r>
            <a:r>
              <a:rPr lang="en-US" dirty="0" smtClean="0"/>
              <a:t> </a:t>
            </a:r>
            <a:r>
              <a:rPr lang="en-US" dirty="0" smtClean="0">
                <a:solidFill>
                  <a:srgbClr val="FFC000"/>
                </a:solidFill>
              </a:rPr>
              <a:t>scaling</a:t>
            </a:r>
            <a:endParaRPr lang="en-US" dirty="0">
              <a:solidFill>
                <a:srgbClr val="FFC000"/>
              </a:solidFill>
            </a:endParaRPr>
          </a:p>
        </p:txBody>
      </p:sp>
      <p:sp>
        <p:nvSpPr>
          <p:cNvPr id="3" name="Content Placeholder 2"/>
          <p:cNvSpPr>
            <a:spLocks noGrp="1"/>
          </p:cNvSpPr>
          <p:nvPr>
            <p:ph idx="1"/>
          </p:nvPr>
        </p:nvSpPr>
        <p:spPr/>
        <p:txBody>
          <a:bodyPr/>
          <a:lstStyle/>
          <a:p>
            <a:r>
              <a:rPr lang="en-US" dirty="0"/>
              <a:t>I</a:t>
            </a:r>
            <a:r>
              <a:rPr lang="en-US" dirty="0" smtClean="0"/>
              <a:t>n </a:t>
            </a:r>
            <a:r>
              <a:rPr lang="en-US" dirty="0"/>
              <a:t>many machine learning algorithms, to bring all features in the same standing, we need to do scaling so that one significant number doesn’t impact the model just because of their large magnitude</a:t>
            </a:r>
            <a:r>
              <a:rPr lang="en-US" dirty="0" smtClean="0"/>
              <a:t>.</a:t>
            </a:r>
          </a:p>
          <a:p>
            <a:r>
              <a:rPr lang="en-US" dirty="0"/>
              <a:t>The most common techniques of feature scaling are </a:t>
            </a:r>
            <a:endParaRPr lang="en-US" dirty="0" smtClean="0"/>
          </a:p>
          <a:p>
            <a:pPr marL="0" indent="0">
              <a:buNone/>
            </a:pPr>
            <a:r>
              <a:rPr lang="en-US" dirty="0"/>
              <a:t> </a:t>
            </a:r>
            <a:r>
              <a:rPr lang="en-US" dirty="0" smtClean="0"/>
              <a:t>        Normalization</a:t>
            </a:r>
          </a:p>
          <a:p>
            <a:pPr marL="0" indent="0">
              <a:buNone/>
            </a:pPr>
            <a:r>
              <a:rPr lang="en-US" dirty="0"/>
              <a:t> </a:t>
            </a:r>
            <a:r>
              <a:rPr lang="en-US" dirty="0" smtClean="0"/>
              <a:t>       Standardization</a:t>
            </a:r>
            <a:endParaRPr lang="en-US" dirty="0"/>
          </a:p>
        </p:txBody>
      </p:sp>
    </p:spTree>
    <p:extLst>
      <p:ext uri="{BB962C8B-B14F-4D97-AF65-F5344CB8AC3E}">
        <p14:creationId xmlns:p14="http://schemas.microsoft.com/office/powerpoint/2010/main" val="2862960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smtClean="0">
                <a:solidFill>
                  <a:srgbClr val="FFC000"/>
                </a:solidFill>
              </a:rPr>
              <a:t>Normalization</a:t>
            </a:r>
            <a:endParaRPr lang="en-US" sz="3200" i="1" dirty="0">
              <a:solidFill>
                <a:srgbClr val="FFC000"/>
              </a:solidFill>
            </a:endParaRPr>
          </a:p>
        </p:txBody>
      </p:sp>
      <p:sp>
        <p:nvSpPr>
          <p:cNvPr id="3" name="Content Placeholder 2"/>
          <p:cNvSpPr>
            <a:spLocks noGrp="1"/>
          </p:cNvSpPr>
          <p:nvPr>
            <p:ph idx="1"/>
          </p:nvPr>
        </p:nvSpPr>
        <p:spPr>
          <a:xfrm>
            <a:off x="1141412" y="1700010"/>
            <a:ext cx="10024571" cy="4855335"/>
          </a:xfrm>
        </p:spPr>
        <p:txBody>
          <a:bodyPr>
            <a:normAutofit fontScale="92500" lnSpcReduction="10000"/>
          </a:bodyPr>
          <a:lstStyle/>
          <a:p>
            <a:r>
              <a:rPr lang="en-US" dirty="0"/>
              <a:t>Normalization is a scaling technique in which values are shifted and rescaled so that they end up ranging between 0 and 1. It is also known as Min-Max scaling</a:t>
            </a:r>
            <a:r>
              <a:rPr lang="en-US" dirty="0" smtClean="0"/>
              <a:t>.</a:t>
            </a:r>
          </a:p>
          <a:p>
            <a:r>
              <a:rPr lang="en-US" dirty="0" smtClean="0"/>
              <a:t>Formula for normalization:</a:t>
            </a:r>
          </a:p>
          <a:p>
            <a:pPr marL="0" indent="0">
              <a:buNone/>
            </a:pPr>
            <a:r>
              <a:rPr lang="en-US" dirty="0"/>
              <a:t> </a:t>
            </a:r>
            <a:r>
              <a:rPr lang="en-US" dirty="0" smtClean="0"/>
              <a:t>               x`=(x-</a:t>
            </a:r>
            <a:r>
              <a:rPr lang="en-US" dirty="0" err="1" smtClean="0"/>
              <a:t>xmin</a:t>
            </a:r>
            <a:r>
              <a:rPr lang="en-US" dirty="0" smtClean="0"/>
              <a:t>)/(</a:t>
            </a:r>
            <a:r>
              <a:rPr lang="en-US" dirty="0" err="1" smtClean="0"/>
              <a:t>xmax-xmin</a:t>
            </a:r>
            <a:r>
              <a:rPr lang="en-US" dirty="0" smtClean="0"/>
              <a:t>)</a:t>
            </a:r>
          </a:p>
          <a:p>
            <a:r>
              <a:rPr lang="en-US" dirty="0"/>
              <a:t>Here, </a:t>
            </a:r>
            <a:r>
              <a:rPr lang="en-US" dirty="0" err="1"/>
              <a:t>Xmax</a:t>
            </a:r>
            <a:r>
              <a:rPr lang="en-US" dirty="0"/>
              <a:t> and </a:t>
            </a:r>
            <a:r>
              <a:rPr lang="en-US" dirty="0" err="1"/>
              <a:t>Xmin</a:t>
            </a:r>
            <a:r>
              <a:rPr lang="en-US" dirty="0"/>
              <a:t> are the maximum and the minimum values of the feature respectively.</a:t>
            </a:r>
          </a:p>
          <a:p>
            <a:pPr lvl="1">
              <a:buFont typeface="Wingdings" panose="05000000000000000000" pitchFamily="2" charset="2"/>
              <a:buChar char="ü"/>
            </a:pPr>
            <a:r>
              <a:rPr lang="en-US" dirty="0"/>
              <a:t>When the value of X is the minimum value in the column, the numerator will be 0, and hence X’ is 0</a:t>
            </a:r>
          </a:p>
          <a:p>
            <a:pPr lvl="1">
              <a:buFont typeface="Wingdings" panose="05000000000000000000" pitchFamily="2" charset="2"/>
              <a:buChar char="ü"/>
            </a:pPr>
            <a:r>
              <a:rPr lang="en-US" dirty="0"/>
              <a:t>On the other hand, when the value of X is the maximum value in the column, the numerator is equal to the denominator and thus the value of X’ is 1</a:t>
            </a:r>
          </a:p>
          <a:p>
            <a:pPr lvl="1">
              <a:buFont typeface="Wingdings" panose="05000000000000000000" pitchFamily="2" charset="2"/>
              <a:buChar char="ü"/>
            </a:pPr>
            <a:r>
              <a:rPr lang="en-US" dirty="0"/>
              <a:t>If the value of X is between the minimum and the maximum value, then the value of X’ is between 0 and 1</a:t>
            </a:r>
          </a:p>
          <a:p>
            <a:endParaRPr lang="en-US" dirty="0" smtClean="0"/>
          </a:p>
          <a:p>
            <a:pPr marL="0" indent="0">
              <a:buNone/>
            </a:pPr>
            <a:endParaRPr lang="en-US" dirty="0"/>
          </a:p>
        </p:txBody>
      </p:sp>
    </p:spTree>
    <p:extLst>
      <p:ext uri="{BB962C8B-B14F-4D97-AF65-F5344CB8AC3E}">
        <p14:creationId xmlns:p14="http://schemas.microsoft.com/office/powerpoint/2010/main" val="24412128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smtClean="0">
                <a:solidFill>
                  <a:srgbClr val="FFC000"/>
                </a:solidFill>
              </a:rPr>
              <a:t>Standardization</a:t>
            </a:r>
            <a:endParaRPr lang="en-US" sz="3200" i="1" dirty="0">
              <a:solidFill>
                <a:srgbClr val="FFC000"/>
              </a:solidFill>
            </a:endParaRPr>
          </a:p>
        </p:txBody>
      </p:sp>
      <p:sp>
        <p:nvSpPr>
          <p:cNvPr id="3" name="Content Placeholder 2"/>
          <p:cNvSpPr>
            <a:spLocks noGrp="1"/>
          </p:cNvSpPr>
          <p:nvPr>
            <p:ph idx="1"/>
          </p:nvPr>
        </p:nvSpPr>
        <p:spPr>
          <a:xfrm>
            <a:off x="1141413" y="1966152"/>
            <a:ext cx="9905999" cy="3541714"/>
          </a:xfrm>
        </p:spPr>
        <p:txBody>
          <a:bodyPr>
            <a:normAutofit fontScale="92500"/>
          </a:bodyPr>
          <a:lstStyle/>
          <a:p>
            <a:r>
              <a:rPr lang="en-US" dirty="0"/>
              <a:t>Standardization is another scaling technique where the values are centered around the mean with a unit standard deviation. This means that the mean of the attribute becomes zero and the resultant distribution has a unit standard deviation</a:t>
            </a:r>
            <a:r>
              <a:rPr lang="en-US" dirty="0" smtClean="0"/>
              <a:t>.</a:t>
            </a:r>
          </a:p>
          <a:p>
            <a:r>
              <a:rPr lang="en-US" dirty="0" smtClean="0"/>
              <a:t>Formula for standardization:</a:t>
            </a:r>
          </a:p>
          <a:p>
            <a:pPr marL="0" indent="0">
              <a:buNone/>
            </a:pPr>
            <a:r>
              <a:rPr lang="en-US" dirty="0" smtClean="0"/>
              <a:t>                                     x`= (x-u)/sigma</a:t>
            </a:r>
          </a:p>
          <a:p>
            <a:pPr marL="0" indent="0">
              <a:buNone/>
            </a:pPr>
            <a:r>
              <a:rPr lang="en-US" dirty="0" smtClean="0"/>
              <a:t>u is </a:t>
            </a:r>
            <a:r>
              <a:rPr lang="en-US" dirty="0"/>
              <a:t>the mean of the feature </a:t>
            </a:r>
            <a:r>
              <a:rPr lang="en-US" dirty="0" smtClean="0"/>
              <a:t>values and sigma </a:t>
            </a:r>
            <a:r>
              <a:rPr lang="en-US" dirty="0"/>
              <a:t>is the standard deviation of the feature values. Note that in this case, the values are not restricted to a particular range.</a:t>
            </a:r>
            <a:endParaRPr lang="en-US" dirty="0" smtClean="0"/>
          </a:p>
          <a:p>
            <a:pPr marL="0" indent="0">
              <a:buNone/>
            </a:pPr>
            <a:endParaRPr lang="en-US" dirty="0" smtClean="0"/>
          </a:p>
          <a:p>
            <a:pPr marL="0" indent="0">
              <a:buNone/>
            </a:pPr>
            <a:endParaRPr lang="en-US" dirty="0" smtClean="0"/>
          </a:p>
          <a:p>
            <a:pPr marL="0" indent="0">
              <a:buNone/>
            </a:pPr>
            <a:endParaRPr lang="en-US" dirty="0"/>
          </a:p>
        </p:txBody>
      </p:sp>
      <p:pic>
        <p:nvPicPr>
          <p:cNvPr id="2050" name="Picture 2" descr="Feature scaling: M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2028" y="4899114"/>
            <a:ext cx="104775" cy="1143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Feature scaling: Sig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3025" y="-136525"/>
            <a:ext cx="104775" cy="7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5191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2"/>
                </a:solidFill>
              </a:rPr>
              <a:t>Handling Imbalance data</a:t>
            </a:r>
            <a:endParaRPr lang="en-US" dirty="0">
              <a:solidFill>
                <a:schemeClr val="accent2"/>
              </a:solidFill>
            </a:endParaRPr>
          </a:p>
        </p:txBody>
      </p:sp>
      <p:sp>
        <p:nvSpPr>
          <p:cNvPr id="3" name="Content Placeholder 2"/>
          <p:cNvSpPr>
            <a:spLocks noGrp="1"/>
          </p:cNvSpPr>
          <p:nvPr>
            <p:ph idx="1"/>
          </p:nvPr>
        </p:nvSpPr>
        <p:spPr/>
        <p:txBody>
          <a:bodyPr/>
          <a:lstStyle/>
          <a:p>
            <a:r>
              <a:rPr lang="en-US" dirty="0"/>
              <a:t>T</a:t>
            </a:r>
            <a:r>
              <a:rPr lang="en-US" dirty="0" smtClean="0"/>
              <a:t>he </a:t>
            </a:r>
            <a:r>
              <a:rPr lang="en-US" dirty="0"/>
              <a:t>number of observations belonging to one class is significantly lower than those belonging to the other classes.</a:t>
            </a:r>
          </a:p>
        </p:txBody>
      </p:sp>
      <p:pic>
        <p:nvPicPr>
          <p:cNvPr id="4" name="Picture 3"/>
          <p:cNvPicPr>
            <a:picLocks noChangeAspect="1"/>
          </p:cNvPicPr>
          <p:nvPr/>
        </p:nvPicPr>
        <p:blipFill>
          <a:blip r:embed="rId2"/>
          <a:stretch>
            <a:fillRect/>
          </a:stretch>
        </p:blipFill>
        <p:spPr>
          <a:xfrm>
            <a:off x="2550018" y="3285429"/>
            <a:ext cx="6619739" cy="3416640"/>
          </a:xfrm>
          <a:prstGeom prst="rect">
            <a:avLst/>
          </a:prstGeom>
        </p:spPr>
      </p:pic>
    </p:spTree>
    <p:extLst>
      <p:ext uri="{BB962C8B-B14F-4D97-AF65-F5344CB8AC3E}">
        <p14:creationId xmlns:p14="http://schemas.microsoft.com/office/powerpoint/2010/main" val="19963734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chemeClr val="accent2"/>
                </a:solidFill>
              </a:rPr>
              <a:t>Two techniques to handle:</a:t>
            </a:r>
            <a:endParaRPr lang="en-US" sz="3200" dirty="0">
              <a:solidFill>
                <a:schemeClr val="accent2"/>
              </a:solidFill>
            </a:endParaRPr>
          </a:p>
        </p:txBody>
      </p:sp>
      <p:sp>
        <p:nvSpPr>
          <p:cNvPr id="3" name="Content Placeholder 2"/>
          <p:cNvSpPr>
            <a:spLocks noGrp="1"/>
          </p:cNvSpPr>
          <p:nvPr>
            <p:ph idx="1"/>
          </p:nvPr>
        </p:nvSpPr>
        <p:spPr/>
        <p:txBody>
          <a:bodyPr>
            <a:normAutofit fontScale="92500"/>
          </a:bodyPr>
          <a:lstStyle/>
          <a:p>
            <a:r>
              <a:rPr lang="en-US" dirty="0" smtClean="0">
                <a:solidFill>
                  <a:schemeClr val="accent2">
                    <a:lumMod val="75000"/>
                  </a:schemeClr>
                </a:solidFill>
              </a:rPr>
              <a:t>Under Sampling:</a:t>
            </a:r>
          </a:p>
          <a:p>
            <a:pPr marL="0" indent="0">
              <a:buNone/>
            </a:pPr>
            <a:r>
              <a:rPr lang="en-US" dirty="0" smtClean="0"/>
              <a:t>This aims </a:t>
            </a:r>
            <a:r>
              <a:rPr lang="en-US" dirty="0"/>
              <a:t>to balance class distribution by randomly eliminating majority class </a:t>
            </a:r>
            <a:r>
              <a:rPr lang="en-US" dirty="0" smtClean="0"/>
              <a:t>examples</a:t>
            </a:r>
          </a:p>
          <a:p>
            <a:pPr marL="0" indent="0">
              <a:buNone/>
            </a:pPr>
            <a:endParaRPr lang="en-US" dirty="0" smtClean="0"/>
          </a:p>
          <a:p>
            <a:r>
              <a:rPr lang="en-US" dirty="0" smtClean="0">
                <a:solidFill>
                  <a:schemeClr val="accent2">
                    <a:lumMod val="75000"/>
                  </a:schemeClr>
                </a:solidFill>
              </a:rPr>
              <a:t>Over Sampling:</a:t>
            </a:r>
          </a:p>
          <a:p>
            <a:pPr marL="0" indent="0">
              <a:buNone/>
            </a:pPr>
            <a:r>
              <a:rPr lang="en-US" dirty="0" smtClean="0"/>
              <a:t>I</a:t>
            </a:r>
            <a:r>
              <a:rPr lang="en-US" dirty="0"/>
              <a:t>ncreases the number of instances in the minority class by randomly replicating them in order to present a higher representation of the minority class in the sample.</a:t>
            </a:r>
          </a:p>
        </p:txBody>
      </p:sp>
    </p:spTree>
    <p:extLst>
      <p:ext uri="{BB962C8B-B14F-4D97-AF65-F5344CB8AC3E}">
        <p14:creationId xmlns:p14="http://schemas.microsoft.com/office/powerpoint/2010/main" val="7315244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64406" y="1029259"/>
            <a:ext cx="8634227" cy="5332904"/>
          </a:xfrm>
          <a:prstGeom prst="rect">
            <a:avLst/>
          </a:prstGeom>
        </p:spPr>
      </p:pic>
    </p:spTree>
    <p:extLst>
      <p:ext uri="{BB962C8B-B14F-4D97-AF65-F5344CB8AC3E}">
        <p14:creationId xmlns:p14="http://schemas.microsoft.com/office/powerpoint/2010/main" val="38006617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5808" y="1030642"/>
            <a:ext cx="9905998" cy="1478570"/>
          </a:xfrm>
        </p:spPr>
        <p:txBody>
          <a:bodyPr>
            <a:normAutofit/>
          </a:bodyPr>
          <a:lstStyle/>
          <a:p>
            <a:pPr algn="ctr"/>
            <a:r>
              <a:rPr lang="en-US" sz="5400" dirty="0" smtClean="0">
                <a:solidFill>
                  <a:schemeClr val="accent2"/>
                </a:solidFill>
              </a:rPr>
              <a:t>ALGORITHMs</a:t>
            </a:r>
            <a:endParaRPr lang="en-US" sz="5400" dirty="0">
              <a:solidFill>
                <a:schemeClr val="accent2"/>
              </a:solidFill>
            </a:endParaRPr>
          </a:p>
        </p:txBody>
      </p:sp>
      <p:sp>
        <p:nvSpPr>
          <p:cNvPr id="3" name="Rectangle 2"/>
          <p:cNvSpPr/>
          <p:nvPr/>
        </p:nvSpPr>
        <p:spPr>
          <a:xfrm>
            <a:off x="1075688" y="3232597"/>
            <a:ext cx="10372299" cy="1569660"/>
          </a:xfrm>
          <a:prstGeom prst="rect">
            <a:avLst/>
          </a:prstGeom>
        </p:spPr>
        <p:txBody>
          <a:bodyPr wrap="square">
            <a:spAutoFit/>
          </a:bodyPr>
          <a:lstStyle/>
          <a:p>
            <a:r>
              <a:rPr lang="en-US" sz="3200" dirty="0">
                <a:solidFill>
                  <a:schemeClr val="tx1">
                    <a:lumMod val="95000"/>
                  </a:schemeClr>
                </a:solidFill>
                <a:latin typeface="medium-content-serif-font"/>
              </a:rPr>
              <a:t>A machine learning algorithm is a method that provides systems the ability to automatically learn and improve from experience without being explicitly programmed.</a:t>
            </a:r>
            <a:endParaRPr lang="en-US" sz="3200" dirty="0">
              <a:solidFill>
                <a:schemeClr val="tx1">
                  <a:lumMod val="95000"/>
                </a:schemeClr>
              </a:solidFill>
            </a:endParaRPr>
          </a:p>
        </p:txBody>
      </p:sp>
    </p:spTree>
    <p:extLst>
      <p:ext uri="{BB962C8B-B14F-4D97-AF65-F5344CB8AC3E}">
        <p14:creationId xmlns:p14="http://schemas.microsoft.com/office/powerpoint/2010/main" val="1242086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190" y="1120462"/>
            <a:ext cx="10004222" cy="4670739"/>
          </a:xfrm>
        </p:spPr>
        <p:txBody>
          <a:bodyPr>
            <a:noAutofit/>
          </a:bodyPr>
          <a:lstStyle/>
          <a:p>
            <a:pPr marL="0" indent="0" algn="ctr">
              <a:buNone/>
            </a:pPr>
            <a:r>
              <a:rPr lang="en-US" sz="6600" dirty="0">
                <a:solidFill>
                  <a:srgbClr val="FFC000"/>
                </a:solidFill>
              </a:rPr>
              <a:t>Learning = </a:t>
            </a:r>
            <a:endParaRPr lang="en-US" sz="6600" dirty="0" smtClean="0">
              <a:solidFill>
                <a:srgbClr val="FFC000"/>
              </a:solidFill>
            </a:endParaRPr>
          </a:p>
          <a:p>
            <a:pPr marL="0" indent="0" algn="ctr">
              <a:buNone/>
            </a:pPr>
            <a:r>
              <a:rPr lang="en-US" sz="6600" dirty="0" smtClean="0">
                <a:solidFill>
                  <a:srgbClr val="FFC000"/>
                </a:solidFill>
              </a:rPr>
              <a:t>Representation +</a:t>
            </a:r>
          </a:p>
          <a:p>
            <a:pPr marL="0" indent="0" algn="ctr">
              <a:buNone/>
            </a:pPr>
            <a:r>
              <a:rPr lang="en-US" sz="6600" dirty="0" smtClean="0">
                <a:solidFill>
                  <a:srgbClr val="FFC000"/>
                </a:solidFill>
              </a:rPr>
              <a:t> </a:t>
            </a:r>
            <a:r>
              <a:rPr lang="en-US" sz="6600" dirty="0">
                <a:solidFill>
                  <a:srgbClr val="FFC000"/>
                </a:solidFill>
              </a:rPr>
              <a:t>Evaluation </a:t>
            </a:r>
            <a:r>
              <a:rPr lang="en-US" sz="6600" dirty="0" smtClean="0">
                <a:solidFill>
                  <a:srgbClr val="FFC000"/>
                </a:solidFill>
              </a:rPr>
              <a:t>+</a:t>
            </a:r>
          </a:p>
          <a:p>
            <a:pPr marL="0" indent="0" algn="ctr">
              <a:buNone/>
            </a:pPr>
            <a:r>
              <a:rPr lang="en-US" sz="6600" dirty="0" smtClean="0">
                <a:solidFill>
                  <a:srgbClr val="FFC000"/>
                </a:solidFill>
              </a:rPr>
              <a:t>Optimization</a:t>
            </a:r>
            <a:endParaRPr lang="en-US" sz="6600" dirty="0">
              <a:solidFill>
                <a:srgbClr val="FFC000"/>
              </a:solidFill>
            </a:endParaRPr>
          </a:p>
        </p:txBody>
      </p:sp>
    </p:spTree>
    <p:extLst>
      <p:ext uri="{BB962C8B-B14F-4D97-AF65-F5344CB8AC3E}">
        <p14:creationId xmlns:p14="http://schemas.microsoft.com/office/powerpoint/2010/main" val="2951629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712891" y="1357803"/>
            <a:ext cx="8352410" cy="5119625"/>
          </a:xfrm>
          <a:prstGeom prst="rect">
            <a:avLst/>
          </a:prstGeom>
        </p:spPr>
      </p:pic>
    </p:spTree>
    <p:extLst>
      <p:ext uri="{BB962C8B-B14F-4D97-AF65-F5344CB8AC3E}">
        <p14:creationId xmlns:p14="http://schemas.microsoft.com/office/powerpoint/2010/main" val="179903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Life</a:t>
            </a:r>
            <a:r>
              <a:rPr lang="en-US" dirty="0"/>
              <a:t> </a:t>
            </a:r>
            <a:r>
              <a:rPr lang="en-US" dirty="0">
                <a:solidFill>
                  <a:srgbClr val="FFC000"/>
                </a:solidFill>
              </a:rPr>
              <a:t>cycle</a:t>
            </a:r>
            <a:r>
              <a:rPr lang="en-US" dirty="0"/>
              <a:t> </a:t>
            </a:r>
            <a:r>
              <a:rPr lang="en-US" dirty="0">
                <a:solidFill>
                  <a:srgbClr val="FFC000"/>
                </a:solidFill>
              </a:rPr>
              <a:t>of</a:t>
            </a:r>
            <a:r>
              <a:rPr lang="en-US" dirty="0"/>
              <a:t> </a:t>
            </a:r>
            <a:r>
              <a:rPr lang="en-US" dirty="0">
                <a:solidFill>
                  <a:srgbClr val="FFC000"/>
                </a:solidFill>
              </a:rPr>
              <a:t>data</a:t>
            </a:r>
            <a:r>
              <a:rPr lang="en-US" dirty="0"/>
              <a:t> </a:t>
            </a:r>
            <a:r>
              <a:rPr lang="en-US" dirty="0">
                <a:solidFill>
                  <a:srgbClr val="FFC000"/>
                </a:solidFill>
              </a:rPr>
              <a:t>science</a:t>
            </a:r>
            <a:endParaRPr lang="en-US" dirty="0"/>
          </a:p>
        </p:txBody>
      </p:sp>
      <p:pic>
        <p:nvPicPr>
          <p:cNvPr id="4" name="Picture 3"/>
          <p:cNvPicPr>
            <a:picLocks noChangeAspect="1"/>
          </p:cNvPicPr>
          <p:nvPr/>
        </p:nvPicPr>
        <p:blipFill>
          <a:blip r:embed="rId2"/>
          <a:stretch>
            <a:fillRect/>
          </a:stretch>
        </p:blipFill>
        <p:spPr>
          <a:xfrm>
            <a:off x="704053" y="1926139"/>
            <a:ext cx="10998550" cy="4187034"/>
          </a:xfrm>
          <a:prstGeom prst="rect">
            <a:avLst/>
          </a:prstGeom>
        </p:spPr>
      </p:pic>
    </p:spTree>
    <p:extLst>
      <p:ext uri="{BB962C8B-B14F-4D97-AF65-F5344CB8AC3E}">
        <p14:creationId xmlns:p14="http://schemas.microsoft.com/office/powerpoint/2010/main" val="30018780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190" y="285836"/>
            <a:ext cx="9905998" cy="1478570"/>
          </a:xfrm>
        </p:spPr>
        <p:txBody>
          <a:bodyPr/>
          <a:lstStyle/>
          <a:p>
            <a:pPr algn="ctr"/>
            <a:r>
              <a:rPr lang="en-US" dirty="0" smtClean="0">
                <a:solidFill>
                  <a:srgbClr val="FFC000"/>
                </a:solidFill>
              </a:rPr>
              <a:t>1.Linear regression</a:t>
            </a:r>
            <a:endParaRPr lang="en-US" dirty="0">
              <a:solidFill>
                <a:srgbClr val="FFC000"/>
              </a:solidFill>
            </a:endParaRPr>
          </a:p>
        </p:txBody>
      </p:sp>
      <p:sp>
        <p:nvSpPr>
          <p:cNvPr id="6" name="Content Placeholder 5"/>
          <p:cNvSpPr>
            <a:spLocks noGrp="1"/>
          </p:cNvSpPr>
          <p:nvPr>
            <p:ph idx="1"/>
          </p:nvPr>
        </p:nvSpPr>
        <p:spPr>
          <a:xfrm>
            <a:off x="1043190" y="1365162"/>
            <a:ext cx="10004222" cy="5048518"/>
          </a:xfrm>
        </p:spPr>
        <p:txBody>
          <a:bodyPr>
            <a:normAutofit fontScale="85000" lnSpcReduction="20000"/>
          </a:bodyPr>
          <a:lstStyle/>
          <a:p>
            <a:r>
              <a:rPr lang="en-US" dirty="0"/>
              <a:t>Linear Regression is a supervised machine learning algorithm where the predicted output is continuous and has a constant slope. It’s used to predict values within a continuous range, (e.g. sales, price) rather than trying to classify them into categories (e.g. cat, dog). There are two main types</a:t>
            </a:r>
            <a:r>
              <a:rPr lang="en-US" dirty="0" smtClean="0"/>
              <a:t>:</a:t>
            </a:r>
          </a:p>
          <a:p>
            <a:pPr marL="0" indent="0">
              <a:buNone/>
            </a:pPr>
            <a:r>
              <a:rPr lang="en-US" b="1" dirty="0">
                <a:solidFill>
                  <a:srgbClr val="FFC000"/>
                </a:solidFill>
              </a:rPr>
              <a:t>Simple </a:t>
            </a:r>
            <a:r>
              <a:rPr lang="en-US" b="1" dirty="0" smtClean="0">
                <a:solidFill>
                  <a:srgbClr val="FFC000"/>
                </a:solidFill>
              </a:rPr>
              <a:t>regression: </a:t>
            </a:r>
          </a:p>
          <a:p>
            <a:pPr marL="0" indent="0">
              <a:buNone/>
            </a:pPr>
            <a:r>
              <a:rPr lang="en-US" dirty="0" smtClean="0"/>
              <a:t>        Simple </a:t>
            </a:r>
            <a:r>
              <a:rPr lang="en-US" dirty="0"/>
              <a:t>linear regression</a:t>
            </a:r>
            <a:r>
              <a:rPr lang="en-US" dirty="0" smtClean="0"/>
              <a:t> </a:t>
            </a:r>
            <a:r>
              <a:rPr lang="en-US" dirty="0"/>
              <a:t>uses traditional slope-intercept form, </a:t>
            </a:r>
            <a:r>
              <a:rPr lang="en-US" dirty="0" smtClean="0"/>
              <a:t>where m and b </a:t>
            </a:r>
            <a:r>
              <a:rPr lang="en-US" dirty="0"/>
              <a:t>are the variables our algorithm will try to “learn” to produce the most accurate </a:t>
            </a:r>
            <a:r>
              <a:rPr lang="en-US" dirty="0" smtClean="0"/>
              <a:t>predictions. X represent our </a:t>
            </a:r>
            <a:r>
              <a:rPr lang="en-US" dirty="0"/>
              <a:t>input data </a:t>
            </a:r>
            <a:r>
              <a:rPr lang="en-US" dirty="0" smtClean="0"/>
              <a:t>and y represents our prediction.</a:t>
            </a:r>
          </a:p>
          <a:p>
            <a:pPr marL="0" indent="0">
              <a:buNone/>
            </a:pPr>
            <a:r>
              <a:rPr lang="en-US" dirty="0" smtClean="0"/>
              <a:t>                                                 y=</a:t>
            </a:r>
            <a:r>
              <a:rPr lang="en-US" dirty="0" err="1" smtClean="0"/>
              <a:t>mx+b</a:t>
            </a:r>
            <a:endParaRPr lang="en-US" dirty="0" smtClean="0"/>
          </a:p>
          <a:p>
            <a:pPr marL="0" indent="0">
              <a:buNone/>
            </a:pPr>
            <a:r>
              <a:rPr lang="en-US" b="1" dirty="0">
                <a:solidFill>
                  <a:srgbClr val="FFC000"/>
                </a:solidFill>
              </a:rPr>
              <a:t>Multivariable </a:t>
            </a:r>
            <a:r>
              <a:rPr lang="en-US" b="1" dirty="0" smtClean="0">
                <a:solidFill>
                  <a:srgbClr val="FFC000"/>
                </a:solidFill>
              </a:rPr>
              <a:t>regression:</a:t>
            </a:r>
          </a:p>
          <a:p>
            <a:pPr marL="0" indent="0">
              <a:buNone/>
            </a:pPr>
            <a:r>
              <a:rPr lang="en-US" dirty="0"/>
              <a:t>A more complex, multi-variable linear equation might look like </a:t>
            </a:r>
            <a:r>
              <a:rPr lang="en-US" dirty="0" smtClean="0"/>
              <a:t>this, where w represents the coefficients, or weights, our model will try to learn.</a:t>
            </a:r>
          </a:p>
          <a:p>
            <a:pPr marL="0" indent="0">
              <a:buNone/>
            </a:pPr>
            <a:r>
              <a:rPr lang="en-US" dirty="0"/>
              <a:t> </a:t>
            </a:r>
            <a:r>
              <a:rPr lang="en-US" dirty="0" smtClean="0"/>
              <a:t>                                                f(</a:t>
            </a:r>
            <a:r>
              <a:rPr lang="en-US" dirty="0" err="1" smtClean="0"/>
              <a:t>x,y,z</a:t>
            </a:r>
            <a:r>
              <a:rPr lang="en-US" dirty="0" smtClean="0"/>
              <a:t>)=w1x+w2y+w3z</a:t>
            </a:r>
            <a:endParaRPr lang="en-US" dirty="0"/>
          </a:p>
        </p:txBody>
      </p:sp>
    </p:spTree>
    <p:extLst>
      <p:ext uri="{BB962C8B-B14F-4D97-AF65-F5344CB8AC3E}">
        <p14:creationId xmlns:p14="http://schemas.microsoft.com/office/powerpoint/2010/main" val="12902240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solidFill>
                  <a:schemeClr val="accent2"/>
                </a:solidFill>
              </a:rPr>
              <a:t>Terms in linear regression</a:t>
            </a:r>
            <a:endParaRPr lang="en-US" sz="6000" dirty="0">
              <a:solidFill>
                <a:schemeClr val="accent2"/>
              </a:solidFill>
            </a:endParaRPr>
          </a:p>
        </p:txBody>
      </p:sp>
      <p:sp>
        <p:nvSpPr>
          <p:cNvPr id="3" name="Content Placeholder 2"/>
          <p:cNvSpPr>
            <a:spLocks noGrp="1"/>
          </p:cNvSpPr>
          <p:nvPr>
            <p:ph idx="1"/>
          </p:nvPr>
        </p:nvSpPr>
        <p:spPr/>
        <p:txBody>
          <a:bodyPr/>
          <a:lstStyle/>
          <a:p>
            <a:r>
              <a:rPr lang="en-US" sz="5400" dirty="0" smtClean="0"/>
              <a:t>Gradient Descent</a:t>
            </a:r>
          </a:p>
          <a:p>
            <a:r>
              <a:rPr lang="en-US" sz="5400" dirty="0" smtClean="0"/>
              <a:t>Regression Error</a:t>
            </a:r>
          </a:p>
          <a:p>
            <a:r>
              <a:rPr lang="en-US" sz="5400" dirty="0" smtClean="0"/>
              <a:t>Residual Error</a:t>
            </a:r>
          </a:p>
          <a:p>
            <a:endParaRPr lang="en-US" dirty="0" smtClean="0"/>
          </a:p>
          <a:p>
            <a:endParaRPr lang="en-US" dirty="0" smtClean="0"/>
          </a:p>
          <a:p>
            <a:endParaRPr lang="en-US" dirty="0"/>
          </a:p>
        </p:txBody>
      </p:sp>
    </p:spTree>
    <p:extLst>
      <p:ext uri="{BB962C8B-B14F-4D97-AF65-F5344CB8AC3E}">
        <p14:creationId xmlns:p14="http://schemas.microsoft.com/office/powerpoint/2010/main" val="36984760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434185" y="3793365"/>
            <a:ext cx="5284036" cy="2676525"/>
          </a:xfrm>
          <a:prstGeom prst="rect">
            <a:avLst/>
          </a:prstGeom>
        </p:spPr>
      </p:pic>
      <p:pic>
        <p:nvPicPr>
          <p:cNvPr id="3" name="Picture 2"/>
          <p:cNvPicPr>
            <a:picLocks noChangeAspect="1"/>
          </p:cNvPicPr>
          <p:nvPr/>
        </p:nvPicPr>
        <p:blipFill>
          <a:blip r:embed="rId3"/>
          <a:stretch>
            <a:fillRect/>
          </a:stretch>
        </p:blipFill>
        <p:spPr>
          <a:xfrm>
            <a:off x="5849758" y="694407"/>
            <a:ext cx="5953125" cy="2987321"/>
          </a:xfrm>
          <a:prstGeom prst="rect">
            <a:avLst/>
          </a:prstGeom>
        </p:spPr>
      </p:pic>
      <p:pic>
        <p:nvPicPr>
          <p:cNvPr id="6" name="Picture 5"/>
          <p:cNvPicPr>
            <a:picLocks noChangeAspect="1"/>
          </p:cNvPicPr>
          <p:nvPr/>
        </p:nvPicPr>
        <p:blipFill>
          <a:blip r:embed="rId4"/>
          <a:stretch>
            <a:fillRect/>
          </a:stretch>
        </p:blipFill>
        <p:spPr>
          <a:xfrm>
            <a:off x="434185" y="694407"/>
            <a:ext cx="5284036" cy="2987322"/>
          </a:xfrm>
          <a:prstGeom prst="rect">
            <a:avLst/>
          </a:prstGeom>
        </p:spPr>
      </p:pic>
      <p:pic>
        <p:nvPicPr>
          <p:cNvPr id="7" name="Picture 6"/>
          <p:cNvPicPr>
            <a:picLocks noChangeAspect="1"/>
          </p:cNvPicPr>
          <p:nvPr/>
        </p:nvPicPr>
        <p:blipFill>
          <a:blip r:embed="rId5"/>
          <a:stretch>
            <a:fillRect/>
          </a:stretch>
        </p:blipFill>
        <p:spPr>
          <a:xfrm>
            <a:off x="5849758" y="3793365"/>
            <a:ext cx="5953125" cy="2676525"/>
          </a:xfrm>
          <a:prstGeom prst="rect">
            <a:avLst/>
          </a:prstGeom>
        </p:spPr>
      </p:pic>
    </p:spTree>
    <p:extLst>
      <p:ext uri="{BB962C8B-B14F-4D97-AF65-F5344CB8AC3E}">
        <p14:creationId xmlns:p14="http://schemas.microsoft.com/office/powerpoint/2010/main" val="38528613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the best fit line:</a:t>
            </a:r>
          </a:p>
        </p:txBody>
      </p:sp>
      <p:sp>
        <p:nvSpPr>
          <p:cNvPr id="3" name="Content Placeholder 2"/>
          <p:cNvSpPr>
            <a:spLocks noGrp="1"/>
          </p:cNvSpPr>
          <p:nvPr>
            <p:ph idx="1"/>
          </p:nvPr>
        </p:nvSpPr>
        <p:spPr/>
        <p:txBody>
          <a:bodyPr>
            <a:normAutofit fontScale="92500" lnSpcReduction="20000"/>
          </a:bodyPr>
          <a:lstStyle/>
          <a:p>
            <a:r>
              <a:rPr lang="en-US" dirty="0"/>
              <a:t>When working with linear regression, our main goal is to find the best fit line that means the error between predicted values and actual values should be minimized. The best fit line will have the least error.</a:t>
            </a:r>
          </a:p>
          <a:p>
            <a:r>
              <a:rPr lang="en-US" dirty="0"/>
              <a:t>The different values for weights or the coefficient of lines (a</a:t>
            </a:r>
            <a:r>
              <a:rPr lang="en-US" baseline="-25000" dirty="0"/>
              <a:t>0</a:t>
            </a:r>
            <a:r>
              <a:rPr lang="en-US" dirty="0"/>
              <a:t>, a</a:t>
            </a:r>
            <a:r>
              <a:rPr lang="en-US" baseline="-25000" dirty="0"/>
              <a:t>1</a:t>
            </a:r>
            <a:r>
              <a:rPr lang="en-US" dirty="0"/>
              <a:t>) gives a different line of regression, so we need to calculate the best values for a</a:t>
            </a:r>
            <a:r>
              <a:rPr lang="en-US" baseline="-25000" dirty="0"/>
              <a:t>0</a:t>
            </a:r>
            <a:r>
              <a:rPr lang="en-US" dirty="0"/>
              <a:t> and a</a:t>
            </a:r>
            <a:r>
              <a:rPr lang="en-US" baseline="-25000" dirty="0"/>
              <a:t>1</a:t>
            </a:r>
            <a:r>
              <a:rPr lang="en-US" dirty="0"/>
              <a:t> to find the best fit line, so to calculate this we use cost function.</a:t>
            </a:r>
          </a:p>
          <a:p>
            <a:r>
              <a:rPr lang="en-US" dirty="0"/>
              <a:t>We can use the cost function to find the accuracy of the </a:t>
            </a:r>
            <a:r>
              <a:rPr lang="en-US" b="1" dirty="0"/>
              <a:t>mapping function</a:t>
            </a:r>
            <a:r>
              <a:rPr lang="en-US" dirty="0"/>
              <a:t>, which maps the input variable to the output variable. This mapping function is also known as </a:t>
            </a:r>
            <a:r>
              <a:rPr lang="en-US" b="1" dirty="0"/>
              <a:t>Hypothesis function</a:t>
            </a:r>
            <a:endParaRPr lang="en-US" dirty="0"/>
          </a:p>
        </p:txBody>
      </p:sp>
    </p:spTree>
    <p:extLst>
      <p:ext uri="{BB962C8B-B14F-4D97-AF65-F5344CB8AC3E}">
        <p14:creationId xmlns:p14="http://schemas.microsoft.com/office/powerpoint/2010/main" val="32136514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23493" y="1107583"/>
            <a:ext cx="9878096" cy="5022761"/>
          </a:xfrm>
        </p:spPr>
        <p:txBody>
          <a:bodyPr>
            <a:normAutofit/>
          </a:bodyPr>
          <a:lstStyle/>
          <a:p>
            <a:r>
              <a:rPr lang="en-US" dirty="0"/>
              <a:t>For Linear Regression, we use the </a:t>
            </a:r>
            <a:r>
              <a:rPr lang="en-US" b="1" dirty="0"/>
              <a:t>Mean Squared Error (MSE)</a:t>
            </a:r>
            <a:r>
              <a:rPr lang="en-US" dirty="0"/>
              <a:t> cost function, which is the average of squared error occurred between the predicted values and actual values. It can be written as:</a:t>
            </a:r>
          </a:p>
          <a:p>
            <a:r>
              <a:rPr lang="en-US" dirty="0"/>
              <a:t>For the above linear equation, MSE can be calculated as</a:t>
            </a:r>
            <a:r>
              <a:rPr lang="en-US" dirty="0" smtClean="0"/>
              <a:t>:    </a:t>
            </a:r>
          </a:p>
          <a:p>
            <a:pPr marL="0" indent="0">
              <a:buNone/>
            </a:pPr>
            <a:r>
              <a:rPr lang="en-US" dirty="0" smtClean="0"/>
              <a:t>  </a:t>
            </a:r>
          </a:p>
          <a:p>
            <a:pPr marL="0" indent="0">
              <a:buNone/>
            </a:pPr>
            <a:r>
              <a:rPr lang="en-US" b="1" dirty="0" smtClean="0"/>
              <a:t>Where</a:t>
            </a:r>
            <a:r>
              <a:rPr lang="en-US" b="1" dirty="0"/>
              <a:t>,</a:t>
            </a:r>
            <a:endParaRPr lang="en-US" dirty="0"/>
          </a:p>
          <a:p>
            <a:pPr marL="0" indent="0">
              <a:buNone/>
            </a:pPr>
            <a:r>
              <a:rPr lang="en-US" dirty="0"/>
              <a:t>N=Total number of observation</a:t>
            </a:r>
            <a:br>
              <a:rPr lang="en-US" dirty="0"/>
            </a:br>
            <a:r>
              <a:rPr lang="en-US" dirty="0"/>
              <a:t>Yi = Actual value</a:t>
            </a:r>
            <a:br>
              <a:rPr lang="en-US" dirty="0"/>
            </a:br>
            <a:r>
              <a:rPr lang="en-US" dirty="0"/>
              <a:t>(a1x</a:t>
            </a:r>
            <a:r>
              <a:rPr lang="en-US" baseline="-25000" dirty="0"/>
              <a:t>i</a:t>
            </a:r>
            <a:r>
              <a:rPr lang="en-US" dirty="0"/>
              <a:t>+a</a:t>
            </a:r>
            <a:r>
              <a:rPr lang="en-US" baseline="-25000" dirty="0"/>
              <a:t>0</a:t>
            </a:r>
            <a:r>
              <a:rPr lang="en-US" dirty="0"/>
              <a:t>)= Predicted value.</a:t>
            </a:r>
          </a:p>
          <a:p>
            <a:endParaRPr lang="en-US" dirty="0"/>
          </a:p>
        </p:txBody>
      </p:sp>
      <p:pic>
        <p:nvPicPr>
          <p:cNvPr id="4" name="Picture 3"/>
          <p:cNvPicPr>
            <a:picLocks noChangeAspect="1"/>
          </p:cNvPicPr>
          <p:nvPr/>
        </p:nvPicPr>
        <p:blipFill>
          <a:blip r:embed="rId2"/>
          <a:stretch>
            <a:fillRect/>
          </a:stretch>
        </p:blipFill>
        <p:spPr>
          <a:xfrm>
            <a:off x="4302784" y="3328592"/>
            <a:ext cx="3719513" cy="580742"/>
          </a:xfrm>
          <a:prstGeom prst="rect">
            <a:avLst/>
          </a:prstGeom>
        </p:spPr>
      </p:pic>
    </p:spTree>
    <p:extLst>
      <p:ext uri="{BB962C8B-B14F-4D97-AF65-F5344CB8AC3E}">
        <p14:creationId xmlns:p14="http://schemas.microsoft.com/office/powerpoint/2010/main" val="33509011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FFC000"/>
                </a:solidFill>
              </a:rPr>
              <a:t>2.Logistic regression</a:t>
            </a:r>
            <a:endParaRPr lang="en-US" dirty="0">
              <a:solidFill>
                <a:srgbClr val="FFC000"/>
              </a:solidFill>
            </a:endParaRPr>
          </a:p>
        </p:txBody>
      </p:sp>
      <p:sp>
        <p:nvSpPr>
          <p:cNvPr id="3" name="Content Placeholder 2"/>
          <p:cNvSpPr>
            <a:spLocks noGrp="1"/>
          </p:cNvSpPr>
          <p:nvPr>
            <p:ph idx="1"/>
          </p:nvPr>
        </p:nvSpPr>
        <p:spPr/>
        <p:txBody>
          <a:bodyPr/>
          <a:lstStyle/>
          <a:p>
            <a:r>
              <a:rPr lang="en-US" dirty="0"/>
              <a:t>Logistic regression is a classification algorithm used to assign observations to a discrete set of classes</a:t>
            </a:r>
            <a:r>
              <a:rPr lang="en-US" dirty="0" smtClean="0"/>
              <a:t>.</a:t>
            </a:r>
          </a:p>
          <a:p>
            <a:r>
              <a:rPr lang="en-US" dirty="0"/>
              <a:t>Unlike linear regression which outputs continuous number values, logistic regression transforms its output using the logistic sigmoid function to return a probability value which can then be mapped to two or more discrete classes.</a:t>
            </a:r>
          </a:p>
        </p:txBody>
      </p:sp>
    </p:spTree>
    <p:extLst>
      <p:ext uri="{BB962C8B-B14F-4D97-AF65-F5344CB8AC3E}">
        <p14:creationId xmlns:p14="http://schemas.microsoft.com/office/powerpoint/2010/main" val="36302402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i="1" dirty="0" smtClean="0">
                <a:solidFill>
                  <a:srgbClr val="FFC000"/>
                </a:solidFill>
              </a:rPr>
              <a:t>Types</a:t>
            </a:r>
            <a:r>
              <a:rPr lang="en-US" sz="3200" i="1" dirty="0" smtClean="0"/>
              <a:t> </a:t>
            </a:r>
            <a:r>
              <a:rPr lang="en-US" sz="3200" i="1" dirty="0" smtClean="0">
                <a:solidFill>
                  <a:srgbClr val="FFC000"/>
                </a:solidFill>
              </a:rPr>
              <a:t>of</a:t>
            </a:r>
            <a:r>
              <a:rPr lang="en-US" sz="3200" i="1" dirty="0" smtClean="0"/>
              <a:t> </a:t>
            </a:r>
            <a:r>
              <a:rPr lang="en-US" sz="3200" i="1" dirty="0" smtClean="0">
                <a:solidFill>
                  <a:srgbClr val="FFC000"/>
                </a:solidFill>
              </a:rPr>
              <a:t>logistic</a:t>
            </a:r>
            <a:r>
              <a:rPr lang="en-US" sz="3200" i="1" dirty="0" smtClean="0"/>
              <a:t> </a:t>
            </a:r>
            <a:r>
              <a:rPr lang="en-US" sz="3200" i="1" dirty="0" smtClean="0">
                <a:solidFill>
                  <a:srgbClr val="FFC000"/>
                </a:solidFill>
              </a:rPr>
              <a:t>regression</a:t>
            </a:r>
            <a:endParaRPr lang="en-US" sz="3200" i="1" dirty="0">
              <a:solidFill>
                <a:srgbClr val="FFC000"/>
              </a:solidFill>
            </a:endParaRPr>
          </a:p>
        </p:txBody>
      </p:sp>
      <p:sp>
        <p:nvSpPr>
          <p:cNvPr id="3" name="Content Placeholder 2"/>
          <p:cNvSpPr>
            <a:spLocks noGrp="1"/>
          </p:cNvSpPr>
          <p:nvPr>
            <p:ph idx="1"/>
          </p:nvPr>
        </p:nvSpPr>
        <p:spPr>
          <a:xfrm>
            <a:off x="1141412" y="2468428"/>
            <a:ext cx="9905999" cy="3017972"/>
          </a:xfrm>
        </p:spPr>
        <p:txBody>
          <a:bodyPr/>
          <a:lstStyle/>
          <a:p>
            <a:r>
              <a:rPr lang="en-US" dirty="0"/>
              <a:t>Binary (Pass/Fail)</a:t>
            </a:r>
          </a:p>
          <a:p>
            <a:r>
              <a:rPr lang="en-US" dirty="0"/>
              <a:t>Multi (Cats, Dogs, Sheep)</a:t>
            </a:r>
          </a:p>
          <a:p>
            <a:r>
              <a:rPr lang="en-US" dirty="0"/>
              <a:t>Ordinal (Low, Medium, High)</a:t>
            </a:r>
          </a:p>
          <a:p>
            <a:endParaRPr lang="en-US" dirty="0"/>
          </a:p>
        </p:txBody>
      </p:sp>
    </p:spTree>
    <p:extLst>
      <p:ext uri="{BB962C8B-B14F-4D97-AF65-F5344CB8AC3E}">
        <p14:creationId xmlns:p14="http://schemas.microsoft.com/office/powerpoint/2010/main" val="20605840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i="1" dirty="0" smtClean="0">
                <a:solidFill>
                  <a:srgbClr val="FFC000"/>
                </a:solidFill>
              </a:rPr>
              <a:t>Sigmoid activation</a:t>
            </a:r>
            <a:endParaRPr lang="en-US" sz="3200" i="1" dirty="0">
              <a:solidFill>
                <a:srgbClr val="FFC000"/>
              </a:solidFill>
            </a:endParaRPr>
          </a:p>
        </p:txBody>
      </p:sp>
      <p:sp>
        <p:nvSpPr>
          <p:cNvPr id="3" name="Content Placeholder 2"/>
          <p:cNvSpPr>
            <a:spLocks noGrp="1"/>
          </p:cNvSpPr>
          <p:nvPr>
            <p:ph idx="1"/>
          </p:nvPr>
        </p:nvSpPr>
        <p:spPr/>
        <p:txBody>
          <a:bodyPr>
            <a:normAutofit lnSpcReduction="10000"/>
          </a:bodyPr>
          <a:lstStyle/>
          <a:p>
            <a:r>
              <a:rPr lang="en-US" dirty="0"/>
              <a:t>In order to map predicted values to probabilities, we use the </a:t>
            </a:r>
            <a:r>
              <a:rPr lang="en-US" dirty="0">
                <a:hlinkClick r:id="rId2"/>
              </a:rPr>
              <a:t>sigmoid</a:t>
            </a:r>
            <a:r>
              <a:rPr lang="en-US" dirty="0"/>
              <a:t> function. The function maps any real value into another value between 0 and 1. In machine learning, we use sigmoid to map predictions to probabilities</a:t>
            </a:r>
            <a:r>
              <a:rPr lang="en-US" dirty="0" smtClean="0"/>
              <a:t>.</a:t>
            </a:r>
          </a:p>
          <a:p>
            <a:pPr marL="0" indent="0">
              <a:buNone/>
            </a:pPr>
            <a:endParaRPr lang="en-US" dirty="0" smtClean="0"/>
          </a:p>
          <a:p>
            <a:pPr marL="0" indent="0">
              <a:buNone/>
            </a:pPr>
            <a:endParaRPr lang="en-US" dirty="0"/>
          </a:p>
          <a:p>
            <a:pPr marL="0" indent="0">
              <a:buNone/>
            </a:pPr>
            <a:r>
              <a:rPr lang="en-US" dirty="0" smtClean="0"/>
              <a:t>s(z)=output </a:t>
            </a:r>
            <a:r>
              <a:rPr lang="en-US" dirty="0"/>
              <a:t>between 0 and 1 (probability estimate</a:t>
            </a:r>
            <a:r>
              <a:rPr lang="en-US" dirty="0" smtClean="0"/>
              <a:t>)</a:t>
            </a:r>
            <a:endParaRPr lang="en-US" dirty="0"/>
          </a:p>
          <a:p>
            <a:pPr marL="0" indent="0">
              <a:buNone/>
            </a:pPr>
            <a:r>
              <a:rPr lang="en-US" dirty="0"/>
              <a:t> </a:t>
            </a:r>
            <a:r>
              <a:rPr lang="en-US" dirty="0" smtClean="0"/>
              <a:t>z=input </a:t>
            </a:r>
            <a:r>
              <a:rPr lang="en-US" dirty="0"/>
              <a:t>to the function (your algorithm’s prediction e.g. mx + b)</a:t>
            </a:r>
            <a:endParaRPr lang="en-US" dirty="0" smtClean="0"/>
          </a:p>
        </p:txBody>
      </p:sp>
      <p:pic>
        <p:nvPicPr>
          <p:cNvPr id="4" name="Picture 3"/>
          <p:cNvPicPr>
            <a:picLocks noChangeAspect="1"/>
          </p:cNvPicPr>
          <p:nvPr/>
        </p:nvPicPr>
        <p:blipFill>
          <a:blip r:embed="rId3"/>
          <a:stretch>
            <a:fillRect/>
          </a:stretch>
        </p:blipFill>
        <p:spPr>
          <a:xfrm>
            <a:off x="5422898" y="4020344"/>
            <a:ext cx="1343025" cy="533400"/>
          </a:xfrm>
          <a:prstGeom prst="rect">
            <a:avLst/>
          </a:prstGeom>
        </p:spPr>
      </p:pic>
    </p:spTree>
    <p:extLst>
      <p:ext uri="{BB962C8B-B14F-4D97-AF65-F5344CB8AC3E}">
        <p14:creationId xmlns:p14="http://schemas.microsoft.com/office/powerpoint/2010/main" val="380484657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021984" y="811369"/>
            <a:ext cx="8617794" cy="5568157"/>
          </a:xfrm>
          <a:prstGeom prst="rect">
            <a:avLst/>
          </a:prstGeom>
        </p:spPr>
      </p:pic>
    </p:spTree>
    <p:extLst>
      <p:ext uri="{BB962C8B-B14F-4D97-AF65-F5344CB8AC3E}">
        <p14:creationId xmlns:p14="http://schemas.microsoft.com/office/powerpoint/2010/main" val="15810731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FFC000"/>
                </a:solidFill>
              </a:rPr>
              <a:t>3.KNN algorithm</a:t>
            </a:r>
            <a:endParaRPr lang="en-US" dirty="0">
              <a:solidFill>
                <a:srgbClr val="FFC000"/>
              </a:solidFill>
            </a:endParaRPr>
          </a:p>
        </p:txBody>
      </p:sp>
      <p:sp>
        <p:nvSpPr>
          <p:cNvPr id="3" name="Content Placeholder 2"/>
          <p:cNvSpPr>
            <a:spLocks noGrp="1"/>
          </p:cNvSpPr>
          <p:nvPr>
            <p:ph idx="1"/>
          </p:nvPr>
        </p:nvSpPr>
        <p:spPr>
          <a:xfrm>
            <a:off x="940158" y="1803042"/>
            <a:ext cx="10107253" cy="3988159"/>
          </a:xfrm>
        </p:spPr>
        <p:txBody>
          <a:bodyPr>
            <a:normAutofit fontScale="77500" lnSpcReduction="20000"/>
          </a:bodyPr>
          <a:lstStyle/>
          <a:p>
            <a:r>
              <a:rPr lang="en-US" dirty="0"/>
              <a:t>K-Nearest </a:t>
            </a:r>
            <a:r>
              <a:rPr lang="en-US" dirty="0" err="1"/>
              <a:t>Neighbour</a:t>
            </a:r>
            <a:r>
              <a:rPr lang="en-US" dirty="0"/>
              <a:t> is one of the simplest Machine Learning algorithms based on Supervised Learning technique.</a:t>
            </a:r>
          </a:p>
          <a:p>
            <a:r>
              <a:rPr lang="en-US" dirty="0"/>
              <a:t>K-NN algorithm assumes the similarity between the new case/data and available cases and put the new case into the category that is most similar to the available categories.</a:t>
            </a:r>
          </a:p>
          <a:p>
            <a:r>
              <a:rPr lang="en-US" dirty="0"/>
              <a:t>K-NN algorithm stores all the available data and classifies a new data point based on the similarity. This means when new data appears then it can be easily classified into a well suite category by using K- NN algorithm</a:t>
            </a:r>
            <a:r>
              <a:rPr lang="en-US" dirty="0" smtClean="0"/>
              <a:t>.</a:t>
            </a:r>
          </a:p>
          <a:p>
            <a:r>
              <a:rPr lang="en-US" b="1" dirty="0"/>
              <a:t>Example:</a:t>
            </a:r>
            <a:r>
              <a:rPr lang="en-US" dirty="0"/>
              <a:t> Suppose, we have an image of a creature that looks similar to cat and dog, but we want to know either it is a cat or dog. So for this identification, we can use the KNN algorithm, as it works on a similarity measure. Our KNN model will find the similar features of the new data set to the cats and dogs images and based on the most similar features it will put it in either cat or dog category.</a:t>
            </a:r>
          </a:p>
        </p:txBody>
      </p:sp>
    </p:spTree>
    <p:extLst>
      <p:ext uri="{BB962C8B-B14F-4D97-AF65-F5344CB8AC3E}">
        <p14:creationId xmlns:p14="http://schemas.microsoft.com/office/powerpoint/2010/main" val="3176749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prerequisites</a:t>
            </a:r>
            <a:endParaRPr lang="en-US" dirty="0">
              <a:solidFill>
                <a:srgbClr val="FFC000"/>
              </a:solidFill>
            </a:endParaRPr>
          </a:p>
        </p:txBody>
      </p:sp>
      <p:sp>
        <p:nvSpPr>
          <p:cNvPr id="3" name="Content Placeholder 2"/>
          <p:cNvSpPr>
            <a:spLocks noGrp="1"/>
          </p:cNvSpPr>
          <p:nvPr>
            <p:ph idx="1"/>
          </p:nvPr>
        </p:nvSpPr>
        <p:spPr>
          <a:xfrm>
            <a:off x="1295959" y="2097087"/>
            <a:ext cx="9985934" cy="3930225"/>
          </a:xfrm>
        </p:spPr>
        <p:txBody>
          <a:bodyPr>
            <a:normAutofit/>
          </a:bodyPr>
          <a:lstStyle/>
          <a:p>
            <a:pPr marL="0" indent="0">
              <a:buNone/>
            </a:pPr>
            <a:r>
              <a:rPr lang="en-US" sz="2800"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Understanding of:</a:t>
            </a:r>
          </a:p>
          <a:p>
            <a:pPr lvl="1">
              <a:buFont typeface="Wingdings" panose="05000000000000000000" pitchFamily="2" charset="2"/>
              <a:buChar char="Ø"/>
            </a:pPr>
            <a:r>
              <a:rPr lang="en-US" sz="2800"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Data </a:t>
            </a:r>
          </a:p>
          <a:p>
            <a:pPr lvl="1">
              <a:buFont typeface="Wingdings" panose="05000000000000000000" pitchFamily="2" charset="2"/>
              <a:buChar char="Ø"/>
            </a:pPr>
            <a:r>
              <a:rPr lang="en-US" sz="2800"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Algorithms/logic</a:t>
            </a:r>
          </a:p>
          <a:p>
            <a:pPr lvl="1">
              <a:buFont typeface="Wingdings" panose="05000000000000000000" pitchFamily="2" charset="2"/>
              <a:buChar char="Ø"/>
            </a:pPr>
            <a:r>
              <a:rPr lang="en-US" sz="2800"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Programming</a:t>
            </a:r>
          </a:p>
          <a:p>
            <a:pPr lvl="1">
              <a:buFont typeface="Wingdings" panose="05000000000000000000" pitchFamily="2" charset="2"/>
              <a:buChar char="Ø"/>
            </a:pPr>
            <a:r>
              <a:rPr lang="en-US" sz="2800"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Statistics</a:t>
            </a:r>
          </a:p>
          <a:p>
            <a:pPr lvl="1">
              <a:buFont typeface="Wingdings" panose="05000000000000000000" pitchFamily="2" charset="2"/>
              <a:buChar char="Ø"/>
            </a:pPr>
            <a:r>
              <a:rPr lang="en-US" sz="2800"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Business Domain</a:t>
            </a:r>
            <a:endParaRPr lang="en-US" sz="2800"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55256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352282" y="1266236"/>
            <a:ext cx="9015209" cy="4707203"/>
          </a:xfrm>
          <a:prstGeom prst="rect">
            <a:avLst/>
          </a:prstGeom>
        </p:spPr>
      </p:pic>
    </p:spTree>
    <p:extLst>
      <p:ext uri="{BB962C8B-B14F-4D97-AF65-F5344CB8AC3E}">
        <p14:creationId xmlns:p14="http://schemas.microsoft.com/office/powerpoint/2010/main" val="17905434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Working of KNN</a:t>
            </a:r>
            <a:endParaRPr lang="en-US" dirty="0">
              <a:solidFill>
                <a:srgbClr val="FFC000"/>
              </a:solidFill>
            </a:endParaRPr>
          </a:p>
        </p:txBody>
      </p:sp>
      <p:sp>
        <p:nvSpPr>
          <p:cNvPr id="3" name="Content Placeholder 2"/>
          <p:cNvSpPr>
            <a:spLocks noGrp="1"/>
          </p:cNvSpPr>
          <p:nvPr>
            <p:ph idx="1"/>
          </p:nvPr>
        </p:nvSpPr>
        <p:spPr>
          <a:xfrm>
            <a:off x="1141412" y="2249486"/>
            <a:ext cx="9905999" cy="3790705"/>
          </a:xfrm>
        </p:spPr>
        <p:txBody>
          <a:bodyPr>
            <a:normAutofit fontScale="85000" lnSpcReduction="10000"/>
          </a:bodyPr>
          <a:lstStyle/>
          <a:p>
            <a:r>
              <a:rPr lang="en-US" dirty="0"/>
              <a:t>The K-NN working can be explained on the basis of the below algorithm:</a:t>
            </a:r>
          </a:p>
          <a:p>
            <a:r>
              <a:rPr lang="en-US" b="1" dirty="0"/>
              <a:t>Step-1:</a:t>
            </a:r>
            <a:r>
              <a:rPr lang="en-US" dirty="0"/>
              <a:t> Select the number K of the neighbors</a:t>
            </a:r>
          </a:p>
          <a:p>
            <a:r>
              <a:rPr lang="en-US" b="1" dirty="0"/>
              <a:t>Step-2:</a:t>
            </a:r>
            <a:r>
              <a:rPr lang="en-US" dirty="0"/>
              <a:t> Calculate the Euclidean distance of </a:t>
            </a:r>
            <a:r>
              <a:rPr lang="en-US" b="1" dirty="0"/>
              <a:t>K number of neighbors</a:t>
            </a:r>
            <a:endParaRPr lang="en-US" dirty="0"/>
          </a:p>
          <a:p>
            <a:r>
              <a:rPr lang="en-US" b="1" dirty="0"/>
              <a:t>Step-3:</a:t>
            </a:r>
            <a:r>
              <a:rPr lang="en-US" dirty="0"/>
              <a:t> Take the K nearest neighbors as per the calculated Euclidean distance.</a:t>
            </a:r>
          </a:p>
          <a:p>
            <a:r>
              <a:rPr lang="en-US" b="1" dirty="0"/>
              <a:t>Step-4:</a:t>
            </a:r>
            <a:r>
              <a:rPr lang="en-US" dirty="0"/>
              <a:t> Among these k neighbors, count the number of the data points in each category.</a:t>
            </a:r>
          </a:p>
          <a:p>
            <a:r>
              <a:rPr lang="en-US" b="1" dirty="0"/>
              <a:t>Step-5:</a:t>
            </a:r>
            <a:r>
              <a:rPr lang="en-US" dirty="0"/>
              <a:t> Assign the new data points to that category for which the number of the neighbor is maximum.</a:t>
            </a:r>
          </a:p>
          <a:p>
            <a:r>
              <a:rPr lang="en-US" b="1" dirty="0"/>
              <a:t>Step-6:</a:t>
            </a:r>
            <a:r>
              <a:rPr lang="en-US" dirty="0"/>
              <a:t> Our model is ready.</a:t>
            </a:r>
          </a:p>
        </p:txBody>
      </p:sp>
    </p:spTree>
    <p:extLst>
      <p:ext uri="{BB962C8B-B14F-4D97-AF65-F5344CB8AC3E}">
        <p14:creationId xmlns:p14="http://schemas.microsoft.com/office/powerpoint/2010/main" val="1449318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538897" y="1275008"/>
            <a:ext cx="9034657" cy="4460685"/>
          </a:xfrm>
          <a:prstGeom prst="rect">
            <a:avLst/>
          </a:prstGeom>
        </p:spPr>
      </p:pic>
    </p:spTree>
    <p:extLst>
      <p:ext uri="{BB962C8B-B14F-4D97-AF65-F5344CB8AC3E}">
        <p14:creationId xmlns:p14="http://schemas.microsoft.com/office/powerpoint/2010/main" val="26673253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FFC000"/>
                </a:solidFill>
              </a:rPr>
              <a:t>4.Svm (Support vector machine)</a:t>
            </a:r>
            <a:endParaRPr lang="en-US" dirty="0">
              <a:solidFill>
                <a:srgbClr val="FFC000"/>
              </a:solidFill>
            </a:endParaRPr>
          </a:p>
        </p:txBody>
      </p:sp>
      <p:sp>
        <p:nvSpPr>
          <p:cNvPr id="3" name="Content Placeholder 2"/>
          <p:cNvSpPr>
            <a:spLocks noGrp="1"/>
          </p:cNvSpPr>
          <p:nvPr>
            <p:ph idx="1"/>
          </p:nvPr>
        </p:nvSpPr>
        <p:spPr/>
        <p:txBody>
          <a:bodyPr/>
          <a:lstStyle/>
          <a:p>
            <a:r>
              <a:rPr lang="en-US" dirty="0"/>
              <a:t>The goal of the SVM algorithm is to create the best line or decision boundary that can segregate n-dimensional space into classes so that we can easily put the new data point in the correct category in the future. This best decision boundary is called a hyperplane</a:t>
            </a:r>
            <a:r>
              <a:rPr lang="en-US" dirty="0" smtClean="0"/>
              <a:t>.</a:t>
            </a:r>
          </a:p>
          <a:p>
            <a:r>
              <a:rPr lang="en-US" dirty="0"/>
              <a:t>SVM chooses the extreme points/vectors that help in creating the hyperplane. These extreme cases are called as support vectors, and hence algorithm is termed as Support Vector Machine</a:t>
            </a:r>
          </a:p>
        </p:txBody>
      </p:sp>
    </p:spTree>
    <p:extLst>
      <p:ext uri="{BB962C8B-B14F-4D97-AF65-F5344CB8AC3E}">
        <p14:creationId xmlns:p14="http://schemas.microsoft.com/office/powerpoint/2010/main" val="26734033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25525" y="1056068"/>
            <a:ext cx="8398323" cy="5202785"/>
          </a:xfrm>
          <a:prstGeom prst="rect">
            <a:avLst/>
          </a:prstGeom>
        </p:spPr>
      </p:pic>
    </p:spTree>
    <p:extLst>
      <p:ext uri="{BB962C8B-B14F-4D97-AF65-F5344CB8AC3E}">
        <p14:creationId xmlns:p14="http://schemas.microsoft.com/office/powerpoint/2010/main" val="1242107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382591" y="612940"/>
            <a:ext cx="7933386" cy="5397202"/>
          </a:xfrm>
          <a:prstGeom prst="rect">
            <a:avLst/>
          </a:prstGeom>
        </p:spPr>
      </p:pic>
    </p:spTree>
    <p:extLst>
      <p:ext uri="{BB962C8B-B14F-4D97-AF65-F5344CB8AC3E}">
        <p14:creationId xmlns:p14="http://schemas.microsoft.com/office/powerpoint/2010/main" val="36535273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27544" y="1277470"/>
            <a:ext cx="10076427" cy="4693024"/>
          </a:xfrm>
          <a:prstGeom prst="rect">
            <a:avLst/>
          </a:prstGeom>
        </p:spPr>
      </p:pic>
    </p:spTree>
    <p:extLst>
      <p:ext uri="{BB962C8B-B14F-4D97-AF65-F5344CB8AC3E}">
        <p14:creationId xmlns:p14="http://schemas.microsoft.com/office/powerpoint/2010/main" val="35757374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06572" y="1277470"/>
            <a:ext cx="9370794" cy="4029309"/>
          </a:xfrm>
          <a:prstGeom prst="rect">
            <a:avLst/>
          </a:prstGeom>
        </p:spPr>
      </p:pic>
    </p:spTree>
    <p:extLst>
      <p:ext uri="{BB962C8B-B14F-4D97-AF65-F5344CB8AC3E}">
        <p14:creationId xmlns:p14="http://schemas.microsoft.com/office/powerpoint/2010/main" val="32650419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4706" y="1036627"/>
            <a:ext cx="9545682" cy="5347014"/>
          </a:xfrm>
          <a:prstGeom prst="rect">
            <a:avLst/>
          </a:prstGeom>
        </p:spPr>
      </p:pic>
    </p:spTree>
    <p:extLst>
      <p:ext uri="{BB962C8B-B14F-4D97-AF65-F5344CB8AC3E}">
        <p14:creationId xmlns:p14="http://schemas.microsoft.com/office/powerpoint/2010/main" val="42535231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3190" y="721217"/>
            <a:ext cx="10004222" cy="5069984"/>
          </a:xfrm>
        </p:spPr>
        <p:txBody>
          <a:bodyPr>
            <a:normAutofit lnSpcReduction="10000"/>
          </a:bodyPr>
          <a:lstStyle/>
          <a:p>
            <a:pPr marL="0" indent="0">
              <a:buNone/>
            </a:pPr>
            <a:r>
              <a:rPr lang="en-US" sz="4000" dirty="0">
                <a:solidFill>
                  <a:srgbClr val="FFC000"/>
                </a:solidFill>
              </a:rPr>
              <a:t>Types of </a:t>
            </a:r>
            <a:r>
              <a:rPr lang="en-US" sz="4000" dirty="0" smtClean="0">
                <a:solidFill>
                  <a:srgbClr val="FFC000"/>
                </a:solidFill>
              </a:rPr>
              <a:t>SVM</a:t>
            </a:r>
            <a:endParaRPr lang="en-US" sz="4000" b="1" dirty="0"/>
          </a:p>
          <a:p>
            <a:pPr marL="0" indent="0">
              <a:buNone/>
            </a:pPr>
            <a:r>
              <a:rPr lang="en-US" b="1" dirty="0"/>
              <a:t>SVM can be of two types:</a:t>
            </a:r>
            <a:endParaRPr lang="en-US" dirty="0"/>
          </a:p>
          <a:p>
            <a:r>
              <a:rPr lang="en-US" b="1" dirty="0"/>
              <a:t>Linear SVM:</a:t>
            </a:r>
            <a:r>
              <a:rPr lang="en-US" dirty="0"/>
              <a:t> Linear SVM is used for linearly separable data, which means if a dataset can be classified into two classes by using a single straight line, then such data is termed as linearly separable data, and classifier is used called as Linear SVM classifier.</a:t>
            </a:r>
          </a:p>
          <a:p>
            <a:r>
              <a:rPr lang="en-US" b="1" dirty="0"/>
              <a:t>Non-linear SVM:</a:t>
            </a:r>
            <a:r>
              <a:rPr lang="en-US" dirty="0"/>
              <a:t> Non-Linear SVM is used for non-linearly separated data, which means if a dataset cannot be classified by using a straight line, then such data is termed as non-linear data and classifier used is called as Non-linear SVM classifier.</a:t>
            </a:r>
          </a:p>
          <a:p>
            <a:endParaRPr lang="en-US" dirty="0"/>
          </a:p>
        </p:txBody>
      </p:sp>
    </p:spTree>
    <p:extLst>
      <p:ext uri="{BB962C8B-B14F-4D97-AF65-F5344CB8AC3E}">
        <p14:creationId xmlns:p14="http://schemas.microsoft.com/office/powerpoint/2010/main" val="708303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PANDAS</a:t>
            </a:r>
            <a:endParaRPr lang="en-US" dirty="0">
              <a:solidFill>
                <a:srgbClr val="FFC000"/>
              </a:solidFill>
            </a:endParaRPr>
          </a:p>
        </p:txBody>
      </p:sp>
      <p:sp>
        <p:nvSpPr>
          <p:cNvPr id="3" name="Content Placeholder 2"/>
          <p:cNvSpPr>
            <a:spLocks noGrp="1"/>
          </p:cNvSpPr>
          <p:nvPr>
            <p:ph idx="1"/>
          </p:nvPr>
        </p:nvSpPr>
        <p:spPr>
          <a:xfrm>
            <a:off x="935350" y="1970468"/>
            <a:ext cx="9905999" cy="3683357"/>
          </a:xfrm>
        </p:spPr>
        <p:txBody>
          <a:bodyPr/>
          <a:lstStyle/>
          <a:p>
            <a:r>
              <a:rPr lang="en-US" dirty="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Pandas is an open source, BSD-licensed library providing high-performance, easy-to-use data structures and data analysis tools for the Python programming language</a:t>
            </a:r>
            <a:r>
              <a:rPr lang="en-US"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a:t>
            </a:r>
          </a:p>
          <a:p>
            <a:r>
              <a:rPr lang="en-US"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Pandas stands for ‘Python Data Analysis Library’ and the name is derived from panel data which is an econometric term for multidimensional datasets.</a:t>
            </a:r>
          </a:p>
          <a:p>
            <a:endParaRPr lang="en-US" dirty="0" smtClean="0">
              <a:solidFill>
                <a:schemeClr val="tx2">
                  <a:lumMod val="20000"/>
                  <a:lumOff val="80000"/>
                </a:schemeClr>
              </a:solidFill>
            </a:endParaRPr>
          </a:p>
          <a:p>
            <a:pPr marL="0" indent="0">
              <a:buNone/>
            </a:pPr>
            <a:endParaRPr lang="en-US" dirty="0">
              <a:solidFill>
                <a:schemeClr val="tx2">
                  <a:lumMod val="20000"/>
                  <a:lumOff val="80000"/>
                </a:schemeClr>
              </a:solidFill>
            </a:endParaRPr>
          </a:p>
        </p:txBody>
      </p:sp>
    </p:spTree>
    <p:extLst>
      <p:ext uri="{BB962C8B-B14F-4D97-AF65-F5344CB8AC3E}">
        <p14:creationId xmlns:p14="http://schemas.microsoft.com/office/powerpoint/2010/main" val="18368324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91041" y="1250577"/>
            <a:ext cx="9193315" cy="4385096"/>
          </a:xfrm>
          <a:prstGeom prst="rect">
            <a:avLst/>
          </a:prstGeom>
        </p:spPr>
      </p:pic>
    </p:spTree>
    <p:extLst>
      <p:ext uri="{BB962C8B-B14F-4D97-AF65-F5344CB8AC3E}">
        <p14:creationId xmlns:p14="http://schemas.microsoft.com/office/powerpoint/2010/main" val="23545044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accent2"/>
                </a:solidFill>
              </a:rPr>
              <a:t>Tuning parameters</a:t>
            </a:r>
            <a:endParaRPr lang="en-US" dirty="0"/>
          </a:p>
        </p:txBody>
      </p:sp>
      <p:sp>
        <p:nvSpPr>
          <p:cNvPr id="3" name="Content Placeholder 2"/>
          <p:cNvSpPr>
            <a:spLocks noGrp="1"/>
          </p:cNvSpPr>
          <p:nvPr>
            <p:ph idx="1"/>
          </p:nvPr>
        </p:nvSpPr>
        <p:spPr>
          <a:xfrm>
            <a:off x="806824" y="1748118"/>
            <a:ext cx="10240588" cy="4719917"/>
          </a:xfrm>
        </p:spPr>
        <p:txBody>
          <a:bodyPr>
            <a:normAutofit lnSpcReduction="10000"/>
          </a:bodyPr>
          <a:lstStyle/>
          <a:p>
            <a:pPr marL="0" indent="0">
              <a:buNone/>
            </a:pPr>
            <a:r>
              <a:rPr lang="en-US" b="1" dirty="0">
                <a:solidFill>
                  <a:schemeClr val="accent2"/>
                </a:solidFill>
              </a:rPr>
              <a:t>Kernel</a:t>
            </a:r>
          </a:p>
          <a:p>
            <a:r>
              <a:rPr lang="en-US" dirty="0"/>
              <a:t>The learning of the hyperplane in linear SVM is done by transforming the problem using some linear algebra. This is where the kernel plays role.</a:t>
            </a:r>
          </a:p>
          <a:p>
            <a:r>
              <a:rPr lang="en-US" dirty="0"/>
              <a:t>For </a:t>
            </a:r>
            <a:r>
              <a:rPr lang="en-US" b="1" dirty="0"/>
              <a:t>linear kernel</a:t>
            </a:r>
            <a:r>
              <a:rPr lang="en-US" dirty="0"/>
              <a:t> the equation for prediction for a new input using the dot product between the input (x) and each support vector (xi) is calculated as follows:</a:t>
            </a:r>
          </a:p>
          <a:p>
            <a:r>
              <a:rPr lang="en-US" dirty="0"/>
              <a:t>f(x) = B(0) + sum(</a:t>
            </a:r>
            <a:r>
              <a:rPr lang="en-US" dirty="0" err="1"/>
              <a:t>ai</a:t>
            </a:r>
            <a:r>
              <a:rPr lang="en-US" dirty="0"/>
              <a:t> * (</a:t>
            </a:r>
            <a:r>
              <a:rPr lang="en-US" dirty="0" err="1"/>
              <a:t>x,xi</a:t>
            </a:r>
            <a:r>
              <a:rPr lang="en-US" dirty="0"/>
              <a:t>))</a:t>
            </a:r>
          </a:p>
          <a:p>
            <a:r>
              <a:rPr lang="en-US" dirty="0"/>
              <a:t>This is an equation that involves calculating the inner products of a new input vector (x) with all support vectors in training data. The coefficients B0 and </a:t>
            </a:r>
            <a:r>
              <a:rPr lang="en-US" dirty="0" err="1"/>
              <a:t>ai</a:t>
            </a:r>
            <a:r>
              <a:rPr lang="en-US" dirty="0"/>
              <a:t> (for each input) must be estimated from the training data by the learning algorithm.</a:t>
            </a:r>
          </a:p>
        </p:txBody>
      </p:sp>
    </p:spTree>
    <p:extLst>
      <p:ext uri="{BB962C8B-B14F-4D97-AF65-F5344CB8AC3E}">
        <p14:creationId xmlns:p14="http://schemas.microsoft.com/office/powerpoint/2010/main" val="872520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68188" y="914400"/>
            <a:ext cx="10079223" cy="5311588"/>
          </a:xfrm>
        </p:spPr>
        <p:txBody>
          <a:bodyPr>
            <a:normAutofit/>
          </a:bodyPr>
          <a:lstStyle/>
          <a:p>
            <a:pPr marL="0" indent="0">
              <a:buNone/>
            </a:pPr>
            <a:r>
              <a:rPr lang="en-US" sz="3600" b="1" dirty="0" smtClean="0">
                <a:solidFill>
                  <a:schemeClr val="accent2"/>
                </a:solidFill>
              </a:rPr>
              <a:t>Regularization</a:t>
            </a:r>
          </a:p>
          <a:p>
            <a:pPr marL="0" indent="0">
              <a:buNone/>
            </a:pPr>
            <a:endParaRPr lang="en-US" b="1" dirty="0">
              <a:solidFill>
                <a:schemeClr val="accent2"/>
              </a:solidFill>
            </a:endParaRPr>
          </a:p>
          <a:p>
            <a:r>
              <a:rPr lang="en-US" dirty="0"/>
              <a:t>The Regularization parameter (often termed as C parameter in python’s </a:t>
            </a:r>
            <a:r>
              <a:rPr lang="en-US" dirty="0" err="1"/>
              <a:t>sklearn</a:t>
            </a:r>
            <a:r>
              <a:rPr lang="en-US" dirty="0"/>
              <a:t> library) tells the SVM optimization how much you want to avoid misclassifying each training example.</a:t>
            </a:r>
          </a:p>
          <a:p>
            <a:r>
              <a:rPr lang="en-US" dirty="0"/>
              <a:t>For large values of C, the optimization will choose a smaller-margin hyperplane if that hyperplane does a better job of getting all the training points classified correctly. Conversely, a very small value of C will cause the optimizer to look for a larger-margin separating hyperplane, even if that hyperplane misclassifies more points</a:t>
            </a:r>
            <a:r>
              <a:rPr lang="en-US" dirty="0" smtClean="0"/>
              <a:t>.</a:t>
            </a:r>
            <a:endParaRPr lang="en-US" dirty="0"/>
          </a:p>
        </p:txBody>
      </p:sp>
    </p:spTree>
    <p:extLst>
      <p:ext uri="{BB962C8B-B14F-4D97-AF65-F5344CB8AC3E}">
        <p14:creationId xmlns:p14="http://schemas.microsoft.com/office/powerpoint/2010/main" val="41862617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6106" y="968188"/>
            <a:ext cx="9931305" cy="4627748"/>
          </a:xfrm>
        </p:spPr>
        <p:txBody>
          <a:bodyPr/>
          <a:lstStyle/>
          <a:p>
            <a:r>
              <a:rPr lang="en-US" dirty="0"/>
              <a:t>The images below (same as image 1 and image 2 in section 2) are example of two different regularization parameter. Left one has some misclassification due to lower regularization value. Higher value leads to results like right one.</a:t>
            </a:r>
          </a:p>
          <a:p>
            <a:endParaRPr lang="en-US" dirty="0"/>
          </a:p>
        </p:txBody>
      </p:sp>
      <p:pic>
        <p:nvPicPr>
          <p:cNvPr id="4" name="Picture 3"/>
          <p:cNvPicPr>
            <a:picLocks noChangeAspect="1"/>
          </p:cNvPicPr>
          <p:nvPr/>
        </p:nvPicPr>
        <p:blipFill>
          <a:blip r:embed="rId2"/>
          <a:stretch>
            <a:fillRect/>
          </a:stretch>
        </p:blipFill>
        <p:spPr>
          <a:xfrm>
            <a:off x="732003" y="3092824"/>
            <a:ext cx="11137267" cy="2985247"/>
          </a:xfrm>
          <a:prstGeom prst="rect">
            <a:avLst/>
          </a:prstGeom>
        </p:spPr>
      </p:pic>
    </p:spTree>
    <p:extLst>
      <p:ext uri="{BB962C8B-B14F-4D97-AF65-F5344CB8AC3E}">
        <p14:creationId xmlns:p14="http://schemas.microsoft.com/office/powerpoint/2010/main" val="36066142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8872" y="1143000"/>
            <a:ext cx="9998540" cy="4648201"/>
          </a:xfrm>
        </p:spPr>
        <p:txBody>
          <a:bodyPr/>
          <a:lstStyle/>
          <a:p>
            <a:pPr marL="0" indent="0">
              <a:buNone/>
            </a:pPr>
            <a:r>
              <a:rPr lang="en-US" sz="3600" b="1" dirty="0" smtClean="0">
                <a:solidFill>
                  <a:schemeClr val="accent2"/>
                </a:solidFill>
              </a:rPr>
              <a:t>Gamma</a:t>
            </a:r>
            <a:endParaRPr lang="en-US" sz="3600" b="1" dirty="0">
              <a:solidFill>
                <a:schemeClr val="accent2"/>
              </a:solidFill>
            </a:endParaRPr>
          </a:p>
          <a:p>
            <a:pPr marL="0" indent="0">
              <a:buNone/>
            </a:pPr>
            <a:endParaRPr lang="en-US" dirty="0" smtClean="0"/>
          </a:p>
          <a:p>
            <a:r>
              <a:rPr lang="en-US" dirty="0" smtClean="0"/>
              <a:t>The </a:t>
            </a:r>
            <a:r>
              <a:rPr lang="en-US" dirty="0"/>
              <a:t>gamma parameter defines how far the influence of a single training example reaches, with low values meaning ‘far’ and high values meaning ‘close’. In other words, with low gamma, points far away from plausible </a:t>
            </a:r>
            <a:r>
              <a:rPr lang="en-US" dirty="0" err="1"/>
              <a:t>seperation</a:t>
            </a:r>
            <a:r>
              <a:rPr lang="en-US" dirty="0"/>
              <a:t> line are considered in calculation for the </a:t>
            </a:r>
            <a:r>
              <a:rPr lang="en-US" dirty="0" err="1"/>
              <a:t>seperation</a:t>
            </a:r>
            <a:r>
              <a:rPr lang="en-US" dirty="0"/>
              <a:t> line. Where as high gamma means the points close to plausible line are considered in calculation.</a:t>
            </a:r>
          </a:p>
        </p:txBody>
      </p:sp>
    </p:spTree>
    <p:extLst>
      <p:ext uri="{BB962C8B-B14F-4D97-AF65-F5344CB8AC3E}">
        <p14:creationId xmlns:p14="http://schemas.microsoft.com/office/powerpoint/2010/main" val="5488117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734671" y="831045"/>
            <a:ext cx="8538882" cy="5624618"/>
          </a:xfrm>
          <a:prstGeom prst="rect">
            <a:avLst/>
          </a:prstGeom>
        </p:spPr>
      </p:pic>
    </p:spTree>
    <p:extLst>
      <p:ext uri="{BB962C8B-B14F-4D97-AF65-F5344CB8AC3E}">
        <p14:creationId xmlns:p14="http://schemas.microsoft.com/office/powerpoint/2010/main" val="6827396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77471" y="902193"/>
            <a:ext cx="8982635" cy="5319313"/>
          </a:xfrm>
          <a:prstGeom prst="rect">
            <a:avLst/>
          </a:prstGeom>
        </p:spPr>
      </p:pic>
    </p:spTree>
    <p:extLst>
      <p:ext uri="{BB962C8B-B14F-4D97-AF65-F5344CB8AC3E}">
        <p14:creationId xmlns:p14="http://schemas.microsoft.com/office/powerpoint/2010/main" val="14379566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31397"/>
            <a:ext cx="9905998" cy="1478570"/>
          </a:xfrm>
        </p:spPr>
        <p:txBody>
          <a:bodyPr/>
          <a:lstStyle/>
          <a:p>
            <a:pPr algn="ctr"/>
            <a:r>
              <a:rPr lang="en-US" dirty="0" smtClean="0">
                <a:solidFill>
                  <a:srgbClr val="FFC000"/>
                </a:solidFill>
              </a:rPr>
              <a:t>5.Decision tree</a:t>
            </a:r>
            <a:endParaRPr lang="en-US" dirty="0">
              <a:solidFill>
                <a:srgbClr val="FFC000"/>
              </a:solidFill>
            </a:endParaRPr>
          </a:p>
        </p:txBody>
      </p:sp>
      <p:sp>
        <p:nvSpPr>
          <p:cNvPr id="3" name="Content Placeholder 2"/>
          <p:cNvSpPr>
            <a:spLocks noGrp="1"/>
          </p:cNvSpPr>
          <p:nvPr>
            <p:ph idx="1"/>
          </p:nvPr>
        </p:nvSpPr>
        <p:spPr/>
        <p:txBody>
          <a:bodyPr/>
          <a:lstStyle/>
          <a:p>
            <a:r>
              <a:rPr lang="en-US" dirty="0"/>
              <a:t>It is a tree-structured classifier, where internal nodes represent the features of a dataset, branches represent the decision rules and each leaf node represents the outcome</a:t>
            </a:r>
            <a:r>
              <a:rPr lang="en-US" dirty="0" smtClean="0"/>
              <a:t>.</a:t>
            </a:r>
          </a:p>
          <a:p>
            <a:r>
              <a:rPr lang="en-US" dirty="0"/>
              <a:t>In a Decision tree, there are two nodes, which are the </a:t>
            </a:r>
            <a:r>
              <a:rPr lang="en-US" b="1" dirty="0"/>
              <a:t>Decision Node</a:t>
            </a:r>
            <a:r>
              <a:rPr lang="en-US" dirty="0"/>
              <a:t> and</a:t>
            </a:r>
            <a:r>
              <a:rPr lang="en-US" b="1" dirty="0"/>
              <a:t> Leaf Node.</a:t>
            </a:r>
            <a:r>
              <a:rPr lang="en-US" dirty="0"/>
              <a:t> Decision nodes are used to make any decision and have multiple branches, whereas Leaf nodes are the output of those decisions and do not contain any further branches.</a:t>
            </a:r>
          </a:p>
        </p:txBody>
      </p:sp>
    </p:spTree>
    <p:extLst>
      <p:ext uri="{BB962C8B-B14F-4D97-AF65-F5344CB8AC3E}">
        <p14:creationId xmlns:p14="http://schemas.microsoft.com/office/powerpoint/2010/main" val="15733916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87132" y="579776"/>
            <a:ext cx="8839001" cy="5797625"/>
          </a:xfrm>
          <a:prstGeom prst="rect">
            <a:avLst/>
          </a:prstGeom>
        </p:spPr>
      </p:pic>
    </p:spTree>
    <p:extLst>
      <p:ext uri="{BB962C8B-B14F-4D97-AF65-F5344CB8AC3E}">
        <p14:creationId xmlns:p14="http://schemas.microsoft.com/office/powerpoint/2010/main" val="25663906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157" y="296546"/>
            <a:ext cx="9905998" cy="1478570"/>
          </a:xfrm>
        </p:spPr>
        <p:txBody>
          <a:bodyPr/>
          <a:lstStyle/>
          <a:p>
            <a:r>
              <a:rPr lang="en-US" dirty="0" smtClean="0">
                <a:solidFill>
                  <a:srgbClr val="FFC000"/>
                </a:solidFill>
              </a:rPr>
              <a:t>Working of decision tree</a:t>
            </a:r>
            <a:endParaRPr lang="en-US" dirty="0">
              <a:solidFill>
                <a:srgbClr val="FFC000"/>
              </a:solidFill>
            </a:endParaRPr>
          </a:p>
        </p:txBody>
      </p:sp>
      <p:sp>
        <p:nvSpPr>
          <p:cNvPr id="3" name="Content Placeholder 2"/>
          <p:cNvSpPr>
            <a:spLocks noGrp="1"/>
          </p:cNvSpPr>
          <p:nvPr>
            <p:ph idx="1"/>
          </p:nvPr>
        </p:nvSpPr>
        <p:spPr>
          <a:xfrm>
            <a:off x="721217" y="1609859"/>
            <a:ext cx="10895527" cy="4893971"/>
          </a:xfrm>
        </p:spPr>
        <p:txBody>
          <a:bodyPr>
            <a:normAutofit fontScale="77500" lnSpcReduction="20000"/>
          </a:bodyPr>
          <a:lstStyle/>
          <a:p>
            <a:r>
              <a:rPr lang="en-US" dirty="0"/>
              <a:t>In a decision tree, for predicting the class of the given dataset, the algorithm starts from the root node of the tree. This algorithm compares the values of root attribute with the record (real dataset) attribute and, based on the comparison, follows the branch and jumps to the next node</a:t>
            </a:r>
            <a:r>
              <a:rPr lang="en-US" dirty="0" smtClean="0"/>
              <a:t>.</a:t>
            </a:r>
          </a:p>
          <a:p>
            <a:r>
              <a:rPr lang="en-US" dirty="0"/>
              <a:t>For the next node, the algorithm again compares the attribute value with the other sub-nodes and move further. It continues the process until it reaches the leaf node of the tree. </a:t>
            </a:r>
            <a:endParaRPr lang="en-US" dirty="0" smtClean="0"/>
          </a:p>
          <a:p>
            <a:pPr marL="0" indent="0">
              <a:buNone/>
            </a:pPr>
            <a:r>
              <a:rPr lang="en-US" dirty="0" smtClean="0"/>
              <a:t>The </a:t>
            </a:r>
            <a:r>
              <a:rPr lang="en-US" dirty="0"/>
              <a:t>complete process can be better understood using the below algorithm:</a:t>
            </a:r>
          </a:p>
          <a:p>
            <a:r>
              <a:rPr lang="en-US" b="1" dirty="0"/>
              <a:t>Step-1:</a:t>
            </a:r>
            <a:r>
              <a:rPr lang="en-US" dirty="0"/>
              <a:t> Begin the tree with the root node, says S, which contains the complete dataset.</a:t>
            </a:r>
          </a:p>
          <a:p>
            <a:r>
              <a:rPr lang="en-US" b="1" dirty="0"/>
              <a:t>Step-2:</a:t>
            </a:r>
            <a:r>
              <a:rPr lang="en-US" dirty="0"/>
              <a:t> Find the best attribute in the dataset using </a:t>
            </a:r>
            <a:r>
              <a:rPr lang="en-US" b="1" dirty="0"/>
              <a:t>Attribute Selection Measure (ASM).</a:t>
            </a:r>
            <a:endParaRPr lang="en-US" dirty="0"/>
          </a:p>
          <a:p>
            <a:r>
              <a:rPr lang="en-US" b="1" dirty="0"/>
              <a:t>Step-3:</a:t>
            </a:r>
            <a:r>
              <a:rPr lang="en-US" dirty="0"/>
              <a:t> Divide the S into subsets that contains possible values for the best attributes.</a:t>
            </a:r>
          </a:p>
          <a:p>
            <a:r>
              <a:rPr lang="en-US" b="1" dirty="0"/>
              <a:t>Step-4:</a:t>
            </a:r>
            <a:r>
              <a:rPr lang="en-US" dirty="0"/>
              <a:t> Generate the decision tree node, which contains the best attribute.</a:t>
            </a:r>
          </a:p>
          <a:p>
            <a:r>
              <a:rPr lang="en-US" b="1" dirty="0"/>
              <a:t>Step-5:</a:t>
            </a:r>
            <a:r>
              <a:rPr lang="en-US" dirty="0"/>
              <a:t> Recursively make new decision trees using the subsets of the dataset created in step -3. Continue this process until a stage is reached where you cannot further classify the nodes and called the final node as a leaf node.</a:t>
            </a:r>
          </a:p>
          <a:p>
            <a:endParaRPr lang="en-US" dirty="0"/>
          </a:p>
        </p:txBody>
      </p:sp>
    </p:spTree>
    <p:extLst>
      <p:ext uri="{BB962C8B-B14F-4D97-AF65-F5344CB8AC3E}">
        <p14:creationId xmlns:p14="http://schemas.microsoft.com/office/powerpoint/2010/main" val="7357465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smtClean="0">
                <a:solidFill>
                  <a:srgbClr val="FFC000"/>
                </a:solidFill>
                <a:latin typeface="Verdana" panose="020B0604030504040204" pitchFamily="34" charset="0"/>
                <a:ea typeface="Verdana" panose="020B0604030504040204" pitchFamily="34" charset="0"/>
                <a:cs typeface="Verdana" panose="020B0604030504040204" pitchFamily="34" charset="0"/>
              </a:rPr>
              <a:t>AGENDA</a:t>
            </a:r>
            <a:endParaRPr lang="en-US" sz="6600" dirty="0">
              <a:solidFill>
                <a:srgbClr val="FFC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1141414" y="2331077"/>
            <a:ext cx="9522294" cy="3670478"/>
          </a:xfrm>
        </p:spPr>
        <p:txBody>
          <a:bodyPr>
            <a:normAutofit/>
          </a:bodyPr>
          <a:lstStyle/>
          <a:p>
            <a:r>
              <a:rPr lang="en-US" sz="4000"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What is Data frames</a:t>
            </a:r>
          </a:p>
          <a:p>
            <a:r>
              <a:rPr lang="en-US" sz="4000"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What is Data Series</a:t>
            </a:r>
          </a:p>
          <a:p>
            <a:r>
              <a:rPr lang="en-US" sz="4000" dirty="0" smtClean="0">
                <a:solidFill>
                  <a:schemeClr val="tx2">
                    <a:lumMod val="20000"/>
                    <a:lumOff val="80000"/>
                  </a:schemeClr>
                </a:solidFill>
                <a:latin typeface="Verdana" panose="020B0604030504040204" pitchFamily="34" charset="0"/>
                <a:ea typeface="Verdana" panose="020B0604030504040204" pitchFamily="34" charset="0"/>
                <a:cs typeface="Verdana" panose="020B0604030504040204" pitchFamily="34" charset="0"/>
              </a:rPr>
              <a:t>Different operations in Pandas</a:t>
            </a:r>
          </a:p>
          <a:p>
            <a:endParaRPr lang="en-US" dirty="0">
              <a:solidFill>
                <a:schemeClr val="tx2">
                  <a:lumMod val="20000"/>
                  <a:lumOff val="80000"/>
                </a:schemeClr>
              </a:solidFill>
            </a:endParaRPr>
          </a:p>
        </p:txBody>
      </p:sp>
    </p:spTree>
    <p:extLst>
      <p:ext uri="{BB962C8B-B14F-4D97-AF65-F5344CB8AC3E}">
        <p14:creationId xmlns:p14="http://schemas.microsoft.com/office/powerpoint/2010/main" val="14221320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42509" y="1146220"/>
            <a:ext cx="10347617" cy="4984124"/>
          </a:xfrm>
          <a:prstGeom prst="rect">
            <a:avLst/>
          </a:prstGeom>
        </p:spPr>
      </p:pic>
    </p:spTree>
    <p:extLst>
      <p:ext uri="{BB962C8B-B14F-4D97-AF65-F5344CB8AC3E}">
        <p14:creationId xmlns:p14="http://schemas.microsoft.com/office/powerpoint/2010/main" val="22166731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chemeClr val="accent2"/>
                </a:solidFill>
              </a:rPr>
              <a:t>Information Gain</a:t>
            </a:r>
            <a:endParaRPr lang="en-US" sz="3200" dirty="0">
              <a:solidFill>
                <a:schemeClr val="accent2"/>
              </a:solidFill>
            </a:endParaRPr>
          </a:p>
        </p:txBody>
      </p:sp>
      <p:pic>
        <p:nvPicPr>
          <p:cNvPr id="4" name="Content Placeholder 3"/>
          <p:cNvPicPr>
            <a:picLocks noGrp="1" noChangeAspect="1"/>
          </p:cNvPicPr>
          <p:nvPr>
            <p:ph idx="1"/>
          </p:nvPr>
        </p:nvPicPr>
        <p:blipFill>
          <a:blip r:embed="rId2"/>
          <a:stretch>
            <a:fillRect/>
          </a:stretch>
        </p:blipFill>
        <p:spPr>
          <a:xfrm>
            <a:off x="2187739" y="1935643"/>
            <a:ext cx="6583820" cy="1809941"/>
          </a:xfrm>
          <a:prstGeom prst="rect">
            <a:avLst/>
          </a:prstGeom>
        </p:spPr>
      </p:pic>
      <p:sp>
        <p:nvSpPr>
          <p:cNvPr id="5" name="Rectangle 4"/>
          <p:cNvSpPr/>
          <p:nvPr/>
        </p:nvSpPr>
        <p:spPr>
          <a:xfrm>
            <a:off x="1478356" y="3938766"/>
            <a:ext cx="8002587" cy="5078313"/>
          </a:xfrm>
          <a:prstGeom prst="rect">
            <a:avLst/>
          </a:prstGeom>
        </p:spPr>
        <p:txBody>
          <a:bodyPr wrap="square">
            <a:spAutoFit/>
          </a:bodyPr>
          <a:lstStyle/>
          <a:p>
            <a:r>
              <a:rPr lang="en-US" sz="2400" dirty="0"/>
              <a:t>Information gain is a statistical property that measures how well a given attribute separates the training examples according to their target </a:t>
            </a:r>
            <a:r>
              <a:rPr lang="en-US" sz="2400" dirty="0" smtClean="0"/>
              <a:t>classification</a:t>
            </a:r>
          </a:p>
          <a:p>
            <a:endParaRPr lang="en-US" sz="2400" dirty="0">
              <a:latin typeface="medium-content-serif-font"/>
            </a:endParaRPr>
          </a:p>
          <a:p>
            <a:r>
              <a:rPr lang="en-US" sz="2400" dirty="0" smtClean="0"/>
              <a:t>Less </a:t>
            </a:r>
            <a:r>
              <a:rPr lang="en-US" sz="2400" dirty="0"/>
              <a:t>impure node requires less information to describe it. And, the more impure node requires more information.</a:t>
            </a:r>
            <a:endParaRPr lang="en-US" sz="2400" dirty="0" smtClean="0">
              <a:latin typeface="medium-content-serif-font"/>
            </a:endParaRPr>
          </a:p>
          <a:p>
            <a:endParaRPr lang="en-US" dirty="0">
              <a:latin typeface="medium-content-serif-font"/>
            </a:endParaRPr>
          </a:p>
          <a:p>
            <a:endParaRPr lang="en-US" dirty="0" smtClean="0">
              <a:latin typeface="medium-content-serif-font"/>
            </a:endParaRPr>
          </a:p>
          <a:p>
            <a:endParaRPr lang="en-US" dirty="0" smtClean="0"/>
          </a:p>
          <a:p>
            <a:endParaRPr lang="en-US" dirty="0"/>
          </a:p>
          <a:p>
            <a:endParaRPr lang="en-US" dirty="0" smtClean="0"/>
          </a:p>
          <a:p>
            <a:endParaRPr lang="en-US" dirty="0"/>
          </a:p>
          <a:p>
            <a:endParaRPr lang="en-US" dirty="0" smtClean="0"/>
          </a:p>
          <a:p>
            <a:endParaRPr lang="en-US" dirty="0"/>
          </a:p>
          <a:p>
            <a:r>
              <a:rPr lang="en-US" dirty="0" smtClean="0"/>
              <a:t>less </a:t>
            </a:r>
            <a:r>
              <a:rPr lang="en-US" dirty="0"/>
              <a:t>impure node requires less information to describe it. And, the more impure node requires more information.</a:t>
            </a:r>
          </a:p>
        </p:txBody>
      </p:sp>
    </p:spTree>
    <p:extLst>
      <p:ext uri="{BB962C8B-B14F-4D97-AF65-F5344CB8AC3E}">
        <p14:creationId xmlns:p14="http://schemas.microsoft.com/office/powerpoint/2010/main" val="39796988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2927" y="837126"/>
            <a:ext cx="9905999" cy="5327562"/>
          </a:xfrm>
        </p:spPr>
        <p:txBody>
          <a:bodyPr/>
          <a:lstStyle/>
          <a:p>
            <a:r>
              <a:rPr lang="en-US" dirty="0"/>
              <a:t>A</a:t>
            </a:r>
            <a:r>
              <a:rPr lang="en-US" dirty="0" smtClean="0"/>
              <a:t>n </a:t>
            </a:r>
            <a:r>
              <a:rPr lang="en-US" dirty="0"/>
              <a:t>attribute with low information gain (bottom) splits the data relatively evenly and as a result doesn’t bring us any closer to a decision. Whereas, an attribute with high information gain (top) splits the data into groups with an uneven number of positives and negatives and as a result, helps in separating the two from each </a:t>
            </a:r>
            <a:r>
              <a:rPr lang="en-US" dirty="0" smtClean="0"/>
              <a:t>other</a:t>
            </a:r>
          </a:p>
          <a:p>
            <a:endParaRPr lang="en-US" dirty="0" smtClean="0"/>
          </a:p>
          <a:p>
            <a:endParaRPr lang="en-US" dirty="0"/>
          </a:p>
        </p:txBody>
      </p:sp>
      <p:pic>
        <p:nvPicPr>
          <p:cNvPr id="5" name="Picture 4"/>
          <p:cNvPicPr>
            <a:picLocks noChangeAspect="1"/>
          </p:cNvPicPr>
          <p:nvPr/>
        </p:nvPicPr>
        <p:blipFill>
          <a:blip r:embed="rId2"/>
          <a:stretch>
            <a:fillRect/>
          </a:stretch>
        </p:blipFill>
        <p:spPr>
          <a:xfrm>
            <a:off x="1282290" y="3481794"/>
            <a:ext cx="4667750" cy="2869167"/>
          </a:xfrm>
          <a:prstGeom prst="rect">
            <a:avLst/>
          </a:prstGeom>
        </p:spPr>
      </p:pic>
      <p:pic>
        <p:nvPicPr>
          <p:cNvPr id="7" name="Picture 6"/>
          <p:cNvPicPr>
            <a:picLocks noChangeAspect="1"/>
          </p:cNvPicPr>
          <p:nvPr/>
        </p:nvPicPr>
        <p:blipFill>
          <a:blip r:embed="rId3"/>
          <a:stretch>
            <a:fillRect/>
          </a:stretch>
        </p:blipFill>
        <p:spPr>
          <a:xfrm>
            <a:off x="6349285" y="3460883"/>
            <a:ext cx="4630022" cy="2890077"/>
          </a:xfrm>
          <a:prstGeom prst="rect">
            <a:avLst/>
          </a:prstGeom>
        </p:spPr>
      </p:pic>
    </p:spTree>
    <p:extLst>
      <p:ext uri="{BB962C8B-B14F-4D97-AF65-F5344CB8AC3E}">
        <p14:creationId xmlns:p14="http://schemas.microsoft.com/office/powerpoint/2010/main" val="170660207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223161"/>
          </a:xfrm>
        </p:spPr>
        <p:txBody>
          <a:bodyPr>
            <a:normAutofit/>
          </a:bodyPr>
          <a:lstStyle/>
          <a:p>
            <a:r>
              <a:rPr lang="en-US" sz="3200" dirty="0" smtClean="0">
                <a:solidFill>
                  <a:schemeClr val="accent2"/>
                </a:solidFill>
              </a:rPr>
              <a:t>entropy</a:t>
            </a:r>
            <a:endParaRPr lang="en-US" sz="3200" dirty="0">
              <a:solidFill>
                <a:schemeClr val="accent2"/>
              </a:solidFill>
            </a:endParaRPr>
          </a:p>
        </p:txBody>
      </p:sp>
      <p:sp>
        <p:nvSpPr>
          <p:cNvPr id="3" name="Content Placeholder 2"/>
          <p:cNvSpPr>
            <a:spLocks noGrp="1"/>
          </p:cNvSpPr>
          <p:nvPr>
            <p:ph idx="1"/>
          </p:nvPr>
        </p:nvSpPr>
        <p:spPr>
          <a:xfrm>
            <a:off x="1141412" y="1751527"/>
            <a:ext cx="9905999" cy="4039674"/>
          </a:xfrm>
        </p:spPr>
        <p:txBody>
          <a:bodyPr/>
          <a:lstStyle/>
          <a:p>
            <a:r>
              <a:rPr lang="en-US" dirty="0"/>
              <a:t>E</a:t>
            </a:r>
            <a:r>
              <a:rPr lang="en-US" dirty="0" smtClean="0"/>
              <a:t>ntropy </a:t>
            </a:r>
            <a:r>
              <a:rPr lang="en-US" dirty="0"/>
              <a:t>referred to as the randomness or the impurity in the system. In information theory, it refers to the impurity in a group of examples. Information gain is a decrease in entropy</a:t>
            </a:r>
            <a:r>
              <a:rPr lang="en-US" dirty="0" smtClean="0"/>
              <a:t>.</a:t>
            </a:r>
          </a:p>
          <a:p>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2820474" y="3258550"/>
            <a:ext cx="6077171" cy="3290025"/>
          </a:xfrm>
          <a:prstGeom prst="rect">
            <a:avLst/>
          </a:prstGeom>
        </p:spPr>
      </p:pic>
    </p:spTree>
    <p:extLst>
      <p:ext uri="{BB962C8B-B14F-4D97-AF65-F5344CB8AC3E}">
        <p14:creationId xmlns:p14="http://schemas.microsoft.com/office/powerpoint/2010/main" val="22895768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8946" y="888642"/>
            <a:ext cx="9978465" cy="4902559"/>
          </a:xfrm>
        </p:spPr>
        <p:txBody>
          <a:bodyPr/>
          <a:lstStyle/>
          <a:p>
            <a:r>
              <a:rPr lang="en-US" dirty="0"/>
              <a:t>E</a:t>
            </a:r>
            <a:r>
              <a:rPr lang="en-US" dirty="0" smtClean="0"/>
              <a:t>ntropy </a:t>
            </a:r>
            <a:r>
              <a:rPr lang="en-US" dirty="0"/>
              <a:t>is 0 if all the members of S belong to the same class. For example, if all members are positive, </a:t>
            </a:r>
            <a:r>
              <a:rPr lang="en-US" i="1" dirty="0"/>
              <a:t>Entropy(S)</a:t>
            </a:r>
            <a:r>
              <a:rPr lang="en-US" dirty="0"/>
              <a:t> = 0. Entropy is 1 when the sample contains an equal number of positive and negative examples. If the sample contains an unequal number of positive and negative examples, entropy is between 0 and 1.</a:t>
            </a:r>
          </a:p>
        </p:txBody>
      </p:sp>
      <p:pic>
        <p:nvPicPr>
          <p:cNvPr id="4" name="Content Placeholder 3"/>
          <p:cNvPicPr>
            <a:picLocks noChangeAspect="1"/>
          </p:cNvPicPr>
          <p:nvPr/>
        </p:nvPicPr>
        <p:blipFill>
          <a:blip r:embed="rId2"/>
          <a:stretch>
            <a:fillRect/>
          </a:stretch>
        </p:blipFill>
        <p:spPr>
          <a:xfrm>
            <a:off x="4477398" y="3078383"/>
            <a:ext cx="4624948" cy="3541712"/>
          </a:xfrm>
          <a:prstGeom prst="rect">
            <a:avLst/>
          </a:prstGeom>
        </p:spPr>
      </p:pic>
    </p:spTree>
    <p:extLst>
      <p:ext uri="{BB962C8B-B14F-4D97-AF65-F5344CB8AC3E}">
        <p14:creationId xmlns:p14="http://schemas.microsoft.com/office/powerpoint/2010/main" val="14530544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3949" y="285299"/>
            <a:ext cx="9669372" cy="1182893"/>
          </a:xfrm>
        </p:spPr>
        <p:txBody>
          <a:bodyPr>
            <a:normAutofit/>
          </a:bodyPr>
          <a:lstStyle/>
          <a:p>
            <a:r>
              <a:rPr lang="en-US" sz="3200" dirty="0">
                <a:solidFill>
                  <a:schemeClr val="accent2"/>
                </a:solidFill>
              </a:rPr>
              <a:t>Calculation of entropy and information gain</a:t>
            </a:r>
            <a:endParaRPr lang="en-US" sz="3200" dirty="0"/>
          </a:p>
        </p:txBody>
      </p:sp>
      <p:sp>
        <p:nvSpPr>
          <p:cNvPr id="5" name="Content Placeholder 4"/>
          <p:cNvSpPr>
            <a:spLocks noGrp="1"/>
          </p:cNvSpPr>
          <p:nvPr>
            <p:ph idx="1"/>
          </p:nvPr>
        </p:nvSpPr>
        <p:spPr>
          <a:xfrm>
            <a:off x="1068946" y="2249487"/>
            <a:ext cx="9978465" cy="4164192"/>
          </a:xfrm>
        </p:spPr>
        <p:txBody>
          <a:bodyPr>
            <a:normAutofit/>
          </a:bodyPr>
          <a:lstStyle/>
          <a:p>
            <a:endParaRPr lang="en-US" i="1" dirty="0" smtClean="0"/>
          </a:p>
          <a:p>
            <a:endParaRPr lang="en-US" i="1" dirty="0"/>
          </a:p>
          <a:p>
            <a:endParaRPr lang="en-US" i="1" dirty="0" smtClean="0"/>
          </a:p>
          <a:p>
            <a:endParaRPr lang="en-US" i="1" dirty="0"/>
          </a:p>
          <a:p>
            <a:endParaRPr lang="en-US" i="1" dirty="0" smtClean="0"/>
          </a:p>
          <a:p>
            <a:r>
              <a:rPr lang="en-US" i="1" dirty="0" smtClean="0"/>
              <a:t>Information </a:t>
            </a:r>
            <a:r>
              <a:rPr lang="en-US" i="1" dirty="0"/>
              <a:t>Gain = Entropy(parent node) </a:t>
            </a:r>
            <a:r>
              <a:rPr lang="en-US" i="1" dirty="0" smtClean="0"/>
              <a:t>— </a:t>
            </a:r>
            <a:r>
              <a:rPr lang="en-US" i="1" dirty="0"/>
              <a:t>[</a:t>
            </a:r>
            <a:r>
              <a:rPr lang="en-US" i="1" dirty="0" err="1"/>
              <a:t>Avg</a:t>
            </a:r>
            <a:r>
              <a:rPr lang="en-US" i="1" dirty="0"/>
              <a:t> Entropy(children</a:t>
            </a:r>
            <a:r>
              <a:rPr lang="en-US" i="1" dirty="0" smtClean="0"/>
              <a:t>)]</a:t>
            </a:r>
          </a:p>
          <a:p>
            <a:r>
              <a:rPr lang="en-US" i="1" dirty="0" smtClean="0"/>
              <a:t>Entropy= -plog2p-qlog2q</a:t>
            </a:r>
            <a:endParaRPr lang="en-US" dirty="0"/>
          </a:p>
        </p:txBody>
      </p:sp>
      <p:pic>
        <p:nvPicPr>
          <p:cNvPr id="7" name="Picture 6"/>
          <p:cNvPicPr>
            <a:picLocks noChangeAspect="1"/>
          </p:cNvPicPr>
          <p:nvPr/>
        </p:nvPicPr>
        <p:blipFill>
          <a:blip r:embed="rId2"/>
          <a:stretch>
            <a:fillRect/>
          </a:stretch>
        </p:blipFill>
        <p:spPr>
          <a:xfrm>
            <a:off x="1366513" y="1146220"/>
            <a:ext cx="9383330" cy="3806445"/>
          </a:xfrm>
          <a:prstGeom prst="rect">
            <a:avLst/>
          </a:prstGeom>
        </p:spPr>
      </p:pic>
    </p:spTree>
    <p:extLst>
      <p:ext uri="{BB962C8B-B14F-4D97-AF65-F5344CB8AC3E}">
        <p14:creationId xmlns:p14="http://schemas.microsoft.com/office/powerpoint/2010/main" val="30864563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221" y="787779"/>
            <a:ext cx="9592098" cy="1118294"/>
          </a:xfrm>
        </p:spPr>
        <p:txBody>
          <a:bodyPr>
            <a:normAutofit/>
          </a:bodyPr>
          <a:lstStyle/>
          <a:p>
            <a:r>
              <a:rPr lang="en-US" sz="3200" dirty="0" smtClean="0">
                <a:solidFill>
                  <a:schemeClr val="accent2"/>
                </a:solidFill>
              </a:rPr>
              <a:t>Gini impurity</a:t>
            </a:r>
            <a:endParaRPr lang="en-US" sz="3200" dirty="0">
              <a:solidFill>
                <a:schemeClr val="accent2"/>
              </a:solidFill>
            </a:endParaRPr>
          </a:p>
        </p:txBody>
      </p:sp>
      <p:sp>
        <p:nvSpPr>
          <p:cNvPr id="3" name="Content Placeholder 2"/>
          <p:cNvSpPr>
            <a:spLocks noGrp="1"/>
          </p:cNvSpPr>
          <p:nvPr>
            <p:ph idx="1"/>
          </p:nvPr>
        </p:nvSpPr>
        <p:spPr>
          <a:xfrm>
            <a:off x="1043190" y="1906073"/>
            <a:ext cx="10004222" cy="3885128"/>
          </a:xfrm>
        </p:spPr>
        <p:txBody>
          <a:bodyPr>
            <a:normAutofit/>
          </a:bodyPr>
          <a:lstStyle/>
          <a:p>
            <a:pPr marL="0" indent="0">
              <a:buNone/>
            </a:pPr>
            <a:r>
              <a:rPr lang="en-US" dirty="0"/>
              <a:t>Gini says, if we select two items from a population at random then they must be of same class and probability for this is 1 if population is pure.</a:t>
            </a:r>
          </a:p>
          <a:p>
            <a:r>
              <a:rPr lang="en-US" dirty="0"/>
              <a:t>It works with categorical target variable “Success” or “Failure”.</a:t>
            </a:r>
          </a:p>
          <a:p>
            <a:r>
              <a:rPr lang="en-US" dirty="0"/>
              <a:t>It performs only Binary splits</a:t>
            </a:r>
          </a:p>
          <a:p>
            <a:r>
              <a:rPr lang="en-US" dirty="0"/>
              <a:t>Higher the value of Gini higher the homogeneity.</a:t>
            </a:r>
          </a:p>
          <a:p>
            <a:r>
              <a:rPr lang="en-US" dirty="0"/>
              <a:t>CART (Classification and Regression Tree) uses the Gini method to create binary splits.</a:t>
            </a:r>
          </a:p>
          <a:p>
            <a:endParaRPr lang="en-US" dirty="0"/>
          </a:p>
        </p:txBody>
      </p:sp>
    </p:spTree>
    <p:extLst>
      <p:ext uri="{BB962C8B-B14F-4D97-AF65-F5344CB8AC3E}">
        <p14:creationId xmlns:p14="http://schemas.microsoft.com/office/powerpoint/2010/main" val="8011798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2281" y="837126"/>
            <a:ext cx="9695129" cy="862885"/>
          </a:xfrm>
        </p:spPr>
        <p:txBody>
          <a:bodyPr>
            <a:normAutofit fontScale="90000"/>
          </a:bodyPr>
          <a:lstStyle/>
          <a:p>
            <a:r>
              <a:rPr lang="en-US" sz="3200" dirty="0" smtClean="0">
                <a:solidFill>
                  <a:schemeClr val="accent2"/>
                </a:solidFill>
              </a:rPr>
              <a:t/>
            </a:r>
            <a:br>
              <a:rPr lang="en-US" sz="3200" dirty="0" smtClean="0">
                <a:solidFill>
                  <a:schemeClr val="accent2"/>
                </a:solidFill>
              </a:rPr>
            </a:br>
            <a:r>
              <a:rPr lang="en-US" sz="3200" dirty="0" smtClean="0">
                <a:solidFill>
                  <a:schemeClr val="accent2"/>
                </a:solidFill>
              </a:rPr>
              <a:t>Steps </a:t>
            </a:r>
            <a:r>
              <a:rPr lang="en-US" sz="3200" dirty="0">
                <a:solidFill>
                  <a:schemeClr val="accent2"/>
                </a:solidFill>
              </a:rPr>
              <a:t>to Calculate Gini for a split</a:t>
            </a:r>
            <a:br>
              <a:rPr lang="en-US" sz="3200" dirty="0">
                <a:solidFill>
                  <a:schemeClr val="accent2"/>
                </a:solidFill>
              </a:rPr>
            </a:br>
            <a:endParaRPr lang="en-US" sz="3200" dirty="0">
              <a:solidFill>
                <a:schemeClr val="accent2"/>
              </a:solidFill>
            </a:endParaRPr>
          </a:p>
        </p:txBody>
      </p:sp>
      <p:sp>
        <p:nvSpPr>
          <p:cNvPr id="3" name="Content Placeholder 2"/>
          <p:cNvSpPr>
            <a:spLocks noGrp="1"/>
          </p:cNvSpPr>
          <p:nvPr>
            <p:ph idx="1"/>
          </p:nvPr>
        </p:nvSpPr>
        <p:spPr>
          <a:xfrm>
            <a:off x="1661375" y="2249487"/>
            <a:ext cx="9386036" cy="2309634"/>
          </a:xfrm>
        </p:spPr>
        <p:txBody>
          <a:bodyPr/>
          <a:lstStyle/>
          <a:p>
            <a:r>
              <a:rPr lang="en-US" dirty="0" smtClean="0"/>
              <a:t>Calculate </a:t>
            </a:r>
            <a:r>
              <a:rPr lang="en-US" dirty="0"/>
              <a:t>Gini for sub-nodes, using formula sum of the square of probability for success and failure (p²+q²).</a:t>
            </a:r>
          </a:p>
          <a:p>
            <a:r>
              <a:rPr lang="en-US" dirty="0"/>
              <a:t>Calculate Gini for split using weighted Gini score of each node of that split</a:t>
            </a:r>
          </a:p>
          <a:p>
            <a:endParaRPr lang="en-US" dirty="0"/>
          </a:p>
        </p:txBody>
      </p:sp>
    </p:spTree>
    <p:extLst>
      <p:ext uri="{BB962C8B-B14F-4D97-AF65-F5344CB8AC3E}">
        <p14:creationId xmlns:p14="http://schemas.microsoft.com/office/powerpoint/2010/main" val="20633447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189" y="489398"/>
            <a:ext cx="10004222" cy="888642"/>
          </a:xfrm>
        </p:spPr>
        <p:txBody>
          <a:bodyPr>
            <a:normAutofit/>
          </a:bodyPr>
          <a:lstStyle/>
          <a:p>
            <a:r>
              <a:rPr lang="en-US" sz="3200" dirty="0" smtClean="0">
                <a:solidFill>
                  <a:schemeClr val="accent2"/>
                </a:solidFill>
              </a:rPr>
              <a:t>OPTIMIZING Decision TREE PERFORMANCE</a:t>
            </a:r>
            <a:endParaRPr lang="en-US" sz="3200" dirty="0">
              <a:solidFill>
                <a:schemeClr val="accent2"/>
              </a:solidFill>
            </a:endParaRPr>
          </a:p>
        </p:txBody>
      </p:sp>
      <p:sp>
        <p:nvSpPr>
          <p:cNvPr id="3" name="Content Placeholder 2"/>
          <p:cNvSpPr>
            <a:spLocks noGrp="1"/>
          </p:cNvSpPr>
          <p:nvPr>
            <p:ph idx="1"/>
          </p:nvPr>
        </p:nvSpPr>
        <p:spPr>
          <a:xfrm>
            <a:off x="824249" y="1506827"/>
            <a:ext cx="10223164" cy="4945487"/>
          </a:xfrm>
        </p:spPr>
        <p:txBody>
          <a:bodyPr>
            <a:normAutofit fontScale="70000" lnSpcReduction="20000"/>
          </a:bodyPr>
          <a:lstStyle/>
          <a:p>
            <a:r>
              <a:rPr lang="en-US" sz="3800" b="1" dirty="0"/>
              <a:t>criterion</a:t>
            </a:r>
            <a:r>
              <a:rPr lang="en-US" sz="3800" dirty="0"/>
              <a:t>: This parameter determines how the impurity of a split will be measured. The default value is “</a:t>
            </a:r>
            <a:r>
              <a:rPr lang="en-US" sz="3800" dirty="0" err="1"/>
              <a:t>gini</a:t>
            </a:r>
            <a:r>
              <a:rPr lang="en-US" sz="3800" dirty="0"/>
              <a:t>” but you can also use “entropy” as a metric for impurity</a:t>
            </a:r>
            <a:r>
              <a:rPr lang="en-US" sz="3800" dirty="0" smtClean="0"/>
              <a:t>.</a:t>
            </a:r>
            <a:endParaRPr lang="en-US" sz="3800" dirty="0"/>
          </a:p>
          <a:p>
            <a:r>
              <a:rPr lang="en-US" sz="3800" b="1" dirty="0"/>
              <a:t>splitter</a:t>
            </a:r>
            <a:r>
              <a:rPr lang="en-US" sz="3800" dirty="0"/>
              <a:t>: This is how the decision tree searches the features for a split. The default value is set to “best”. That is, for each node, the algorithm considers all the features and chooses the best split. If you decide to set the splitter parameter to “random,” then a random subset of features will be considered. The split will then be made by the best feature within the random subset. The size of the random subset is determined by the </a:t>
            </a:r>
            <a:r>
              <a:rPr lang="en-US" sz="3800" dirty="0" err="1"/>
              <a:t>max_features</a:t>
            </a:r>
            <a:r>
              <a:rPr lang="en-US" sz="3800" dirty="0"/>
              <a:t> parameter. This is partly where a Random Forest gets its name.</a:t>
            </a:r>
          </a:p>
          <a:p>
            <a:endParaRPr lang="en-US" dirty="0"/>
          </a:p>
        </p:txBody>
      </p:sp>
    </p:spTree>
    <p:extLst>
      <p:ext uri="{BB962C8B-B14F-4D97-AF65-F5344CB8AC3E}">
        <p14:creationId xmlns:p14="http://schemas.microsoft.com/office/powerpoint/2010/main" val="17170427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4247" y="1043188"/>
            <a:ext cx="10377711" cy="5512157"/>
          </a:xfrm>
        </p:spPr>
        <p:txBody>
          <a:bodyPr>
            <a:normAutofit fontScale="92500"/>
          </a:bodyPr>
          <a:lstStyle/>
          <a:p>
            <a:r>
              <a:rPr lang="en-US" dirty="0"/>
              <a:t>max_depth: This determines the maximum depth of the tree. In our case, we use a depth of two to make our decision tree. The default value is set to none. This will often result in over-fitted decision trees. The depth parameter is one of the ways in which we can regularize the tree, or limit the way it grows to prevent over-fitting.</a:t>
            </a:r>
          </a:p>
          <a:p>
            <a:r>
              <a:rPr lang="en-US" dirty="0"/>
              <a:t>min_samples_split: The minimum number of samples a node must contain to consider splitting. The default value is two. You can use this parameter to regularize your tree.</a:t>
            </a:r>
          </a:p>
          <a:p>
            <a:r>
              <a:rPr lang="en-US" dirty="0"/>
              <a:t>min_samples_leaf: The minimum number of samples needed to be considered a leaf node. The default value is set to one. Use this parameter to limit the growth of the tree.</a:t>
            </a:r>
          </a:p>
          <a:p>
            <a:r>
              <a:rPr lang="en-US" dirty="0" err="1"/>
              <a:t>max_features</a:t>
            </a:r>
            <a:r>
              <a:rPr lang="en-US" dirty="0"/>
              <a:t>: The number of features to consider when looking for the best split. If this value is not set, the decision tree will consider all features available to make the best split. Depending on your application, it’s often a good idea to tune this parameter.</a:t>
            </a:r>
          </a:p>
          <a:p>
            <a:endParaRPr lang="en-US" dirty="0"/>
          </a:p>
        </p:txBody>
      </p:sp>
    </p:spTree>
    <p:extLst>
      <p:ext uri="{BB962C8B-B14F-4D97-AF65-F5344CB8AC3E}">
        <p14:creationId xmlns:p14="http://schemas.microsoft.com/office/powerpoint/2010/main" val="6543708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19069</TotalTime>
  <Words>4724</Words>
  <Application>Microsoft Office PowerPoint</Application>
  <PresentationFormat>Widescreen</PresentationFormat>
  <Paragraphs>521</Paragraphs>
  <Slides>160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160</vt:i4>
      </vt:variant>
    </vt:vector>
  </HeadingPairs>
  <TitlesOfParts>
    <vt:vector size="169" baseType="lpstr">
      <vt:lpstr>Arial</vt:lpstr>
      <vt:lpstr>medium-content-serif-font</vt:lpstr>
      <vt:lpstr>Trebuchet MS</vt:lpstr>
      <vt:lpstr>Tw Cen MT</vt:lpstr>
      <vt:lpstr>Verdana</vt:lpstr>
      <vt:lpstr>Verdana</vt:lpstr>
      <vt:lpstr>Wingdings</vt:lpstr>
      <vt:lpstr>Circuit</vt:lpstr>
      <vt:lpstr>Document</vt:lpstr>
      <vt:lpstr>DATA science</vt:lpstr>
      <vt:lpstr>PowerPoint Presentation</vt:lpstr>
      <vt:lpstr>SUBSETS…</vt:lpstr>
      <vt:lpstr>Data science is…</vt:lpstr>
      <vt:lpstr>PowerPoint Presentation</vt:lpstr>
      <vt:lpstr>Life cycle of data science</vt:lpstr>
      <vt:lpstr>prerequisites</vt:lpstr>
      <vt:lpstr>PANDAS</vt:lpstr>
      <vt:lpstr>AGENDA</vt:lpstr>
      <vt:lpstr>Data frame</vt:lpstr>
      <vt:lpstr>Data series</vt:lpstr>
      <vt:lpstr>Different operations in pandas</vt:lpstr>
      <vt:lpstr>Contd…</vt:lpstr>
      <vt:lpstr>Contd…</vt:lpstr>
      <vt:lpstr>PowerPoint Presentation</vt:lpstr>
      <vt:lpstr>numpy</vt:lpstr>
      <vt:lpstr>VISUALIZATION</vt:lpstr>
      <vt:lpstr>MATLPLOTLIB</vt:lpstr>
      <vt:lpstr>PyPLot</vt:lpstr>
      <vt:lpstr>Types of Plots</vt:lpstr>
      <vt:lpstr>PowerPoint Presentation</vt:lpstr>
      <vt:lpstr>PowerPoint Presentation</vt:lpstr>
      <vt:lpstr>seaborn</vt:lpstr>
      <vt:lpstr>PowerPoint Presentation</vt:lpstr>
      <vt:lpstr>Distplot:</vt:lpstr>
      <vt:lpstr>Join plot</vt:lpstr>
      <vt:lpstr>Pair plot</vt:lpstr>
      <vt:lpstr>Count plot</vt:lpstr>
      <vt:lpstr>Bar plot</vt:lpstr>
      <vt:lpstr>Box plot</vt:lpstr>
      <vt:lpstr>Machine learning</vt:lpstr>
      <vt:lpstr>PowerPoint Presentation</vt:lpstr>
      <vt:lpstr>Classification of machine learning</vt:lpstr>
      <vt:lpstr>Supervised learning</vt:lpstr>
      <vt:lpstr>Unsupervised learning</vt:lpstr>
      <vt:lpstr>Reinforcement Learning </vt:lpstr>
      <vt:lpstr>Life cycle of data science</vt:lpstr>
      <vt:lpstr>EDA(Exploratory Data Analysis)</vt:lpstr>
      <vt:lpstr>EDA does….</vt:lpstr>
      <vt:lpstr>Components of EDA </vt:lpstr>
      <vt:lpstr>Feature engineering</vt:lpstr>
      <vt:lpstr>Contd..</vt:lpstr>
      <vt:lpstr>Missing values</vt:lpstr>
      <vt:lpstr> Handling Missing value</vt:lpstr>
      <vt:lpstr>PowerPoint Presentation</vt:lpstr>
      <vt:lpstr>Replacing With Mean/Median/Mode</vt:lpstr>
      <vt:lpstr>Assigning An Unique Category </vt:lpstr>
      <vt:lpstr>Deleting rows</vt:lpstr>
      <vt:lpstr>Encoding</vt:lpstr>
      <vt:lpstr>Types of encoding</vt:lpstr>
      <vt:lpstr>Feature scaling</vt:lpstr>
      <vt:lpstr>Normalization</vt:lpstr>
      <vt:lpstr>Standardization</vt:lpstr>
      <vt:lpstr>Handling Imbalance data</vt:lpstr>
      <vt:lpstr>Two techniques to handle:</vt:lpstr>
      <vt:lpstr>PowerPoint Presentation</vt:lpstr>
      <vt:lpstr>ALGORITHMs</vt:lpstr>
      <vt:lpstr>PowerPoint Presentation</vt:lpstr>
      <vt:lpstr>PowerPoint Presentation</vt:lpstr>
      <vt:lpstr>1.Linear regression</vt:lpstr>
      <vt:lpstr>Terms in linear regression</vt:lpstr>
      <vt:lpstr>PowerPoint Presentation</vt:lpstr>
      <vt:lpstr>Finding the best fit line:</vt:lpstr>
      <vt:lpstr>PowerPoint Presentation</vt:lpstr>
      <vt:lpstr>2.Logistic regression</vt:lpstr>
      <vt:lpstr>Types of logistic regression</vt:lpstr>
      <vt:lpstr>Sigmoid activation</vt:lpstr>
      <vt:lpstr>PowerPoint Presentation</vt:lpstr>
      <vt:lpstr>3.KNN algorithm</vt:lpstr>
      <vt:lpstr>PowerPoint Presentation</vt:lpstr>
      <vt:lpstr>Working of KNN</vt:lpstr>
      <vt:lpstr>PowerPoint Presentation</vt:lpstr>
      <vt:lpstr>4.Svm (Support vector machine)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Tuning parameters</vt:lpstr>
      <vt:lpstr>PowerPoint Presentation</vt:lpstr>
      <vt:lpstr>PowerPoint Presentation</vt:lpstr>
      <vt:lpstr>PowerPoint Presentation</vt:lpstr>
      <vt:lpstr>PowerPoint Presentation</vt:lpstr>
      <vt:lpstr>PowerPoint Presentation</vt:lpstr>
      <vt:lpstr>5.Decision tree</vt:lpstr>
      <vt:lpstr>PowerPoint Presentation</vt:lpstr>
      <vt:lpstr>Working of decision tree</vt:lpstr>
      <vt:lpstr>PowerPoint Presentation</vt:lpstr>
      <vt:lpstr>Information Gain</vt:lpstr>
      <vt:lpstr>PowerPoint Presentation</vt:lpstr>
      <vt:lpstr>entropy</vt:lpstr>
      <vt:lpstr>PowerPoint Presentation</vt:lpstr>
      <vt:lpstr>Calculation of entropy and information gain</vt:lpstr>
      <vt:lpstr>Gini impurity</vt:lpstr>
      <vt:lpstr> Steps to Calculate Gini for a split </vt:lpstr>
      <vt:lpstr>OPTIMIZING Decision TREE PERFORMANCE</vt:lpstr>
      <vt:lpstr>PowerPoint Presentation</vt:lpstr>
      <vt:lpstr>Example</vt:lpstr>
      <vt:lpstr>PowerPoint Presentation</vt:lpstr>
      <vt:lpstr>PowerPoint Presentation</vt:lpstr>
      <vt:lpstr>PowerPoint Presentation</vt:lpstr>
      <vt:lpstr>Bootstrap Sampling Method </vt:lpstr>
      <vt:lpstr>Ensemble Learning </vt:lpstr>
      <vt:lpstr>ensemble methods: bagging and boosting.</vt:lpstr>
      <vt:lpstr>PowerPoint Presentation</vt:lpstr>
      <vt:lpstr>PowerPoint Presentation</vt:lpstr>
      <vt:lpstr>PowerPoint Presentation</vt:lpstr>
      <vt:lpstr>6.Random forest</vt:lpstr>
      <vt:lpstr>PowerPoint Presentation</vt:lpstr>
      <vt:lpstr>Working of random forest</vt:lpstr>
      <vt:lpstr>Parameters</vt:lpstr>
      <vt:lpstr>PowerPoint Presentation</vt:lpstr>
      <vt:lpstr>adaboost</vt:lpstr>
      <vt:lpstr>PowerPoint Presentation</vt:lpstr>
      <vt:lpstr>Steps of algorithm:</vt:lpstr>
      <vt:lpstr>PowerPoint Presentation</vt:lpstr>
      <vt:lpstr>Initialize the sample weights </vt:lpstr>
      <vt:lpstr>PowerPoint Presentation</vt:lpstr>
      <vt:lpstr>PowerPoint Presentation</vt:lpstr>
      <vt:lpstr>PowerPoint Presentation</vt:lpstr>
      <vt:lpstr>PowerPoint Presentation</vt:lpstr>
      <vt:lpstr>PowerPoint Presentation</vt:lpstr>
      <vt:lpstr>Gradient Boosting</vt:lpstr>
      <vt:lpstr>PowerPoint Presentation</vt:lpstr>
      <vt:lpstr>Gradient Boosting has three main components:</vt:lpstr>
      <vt:lpstr>Steps:</vt:lpstr>
      <vt:lpstr>PowerPoint Presentation</vt:lpstr>
      <vt:lpstr>Summary</vt:lpstr>
      <vt:lpstr>xgboost</vt:lpstr>
      <vt:lpstr>7.K means clustering</vt:lpstr>
      <vt:lpstr>Working of k-means algorithm</vt:lpstr>
      <vt:lpstr>PowerPoint Presentation</vt:lpstr>
      <vt:lpstr>PowerPoint Presentation</vt:lpstr>
      <vt:lpstr>PowerPoint Presentation</vt:lpstr>
      <vt:lpstr>PowerPoint Presentation</vt:lpstr>
      <vt:lpstr>METRICS</vt:lpstr>
      <vt:lpstr>R2 and Adjusted R2</vt:lpstr>
      <vt:lpstr>PowerPoint Presentation</vt:lpstr>
      <vt:lpstr>PowerPoint Presentation</vt:lpstr>
      <vt:lpstr>CLASSIFICATION METRICS</vt:lpstr>
      <vt:lpstr>CONFUSION Matrix</vt:lpstr>
      <vt:lpstr>PowerPoint Presentation</vt:lpstr>
      <vt:lpstr>EXAMPLE</vt:lpstr>
      <vt:lpstr>Accuracy</vt:lpstr>
      <vt:lpstr>PRECISION AND RECALL</vt:lpstr>
      <vt:lpstr>PowerPoint Presentation</vt:lpstr>
      <vt:lpstr>PowerPoint Presentation</vt:lpstr>
      <vt:lpstr>F1 score</vt:lpstr>
      <vt:lpstr>PowerPoint Presentation</vt:lpstr>
      <vt:lpstr>Hyper parameter tuning </vt:lpstr>
      <vt:lpstr>PowerPoint Presentation</vt:lpstr>
      <vt:lpstr>Cross-Validation</vt:lpstr>
      <vt:lpstr>Types Of CV:</vt:lpstr>
      <vt:lpstr>PowerPoint Presentation</vt:lpstr>
      <vt:lpstr>approaches to Hyper parameter optimization</vt:lpstr>
      <vt:lpstr>Grid search</vt:lpstr>
      <vt:lpstr>Random Search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dc:title>
  <dc:creator>Jasmine K. Victor</dc:creator>
  <cp:lastModifiedBy>Jasmine K. Victor</cp:lastModifiedBy>
  <cp:revision>253</cp:revision>
  <dcterms:created xsi:type="dcterms:W3CDTF">2020-05-28T16:08:20Z</dcterms:created>
  <dcterms:modified xsi:type="dcterms:W3CDTF">2020-10-12T19:25:01Z</dcterms:modified>
</cp:coreProperties>
</file>